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Default Extension="gif" ContentType="image/gif"/>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87" r:id="rId1"/>
  </p:sldMasterIdLst>
  <p:notesMasterIdLst>
    <p:notesMasterId r:id="rId28"/>
  </p:notesMasterIdLst>
  <p:sldIdLst>
    <p:sldId id="256" r:id="rId2"/>
    <p:sldId id="262" r:id="rId3"/>
    <p:sldId id="274" r:id="rId4"/>
    <p:sldId id="257" r:id="rId5"/>
    <p:sldId id="259" r:id="rId6"/>
    <p:sldId id="271" r:id="rId7"/>
    <p:sldId id="272" r:id="rId8"/>
    <p:sldId id="263" r:id="rId9"/>
    <p:sldId id="264" r:id="rId10"/>
    <p:sldId id="267" r:id="rId11"/>
    <p:sldId id="265" r:id="rId12"/>
    <p:sldId id="273" r:id="rId13"/>
    <p:sldId id="275" r:id="rId14"/>
    <p:sldId id="276" r:id="rId15"/>
    <p:sldId id="277" r:id="rId16"/>
    <p:sldId id="278" r:id="rId17"/>
    <p:sldId id="279" r:id="rId18"/>
    <p:sldId id="299" r:id="rId19"/>
    <p:sldId id="300" r:id="rId20"/>
    <p:sldId id="301" r:id="rId21"/>
    <p:sldId id="297" r:id="rId22"/>
    <p:sldId id="282" r:id="rId23"/>
    <p:sldId id="303" r:id="rId24"/>
    <p:sldId id="302" r:id="rId25"/>
    <p:sldId id="298" r:id="rId26"/>
    <p:sldId id="28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mc="http://schemas.openxmlformats.org/markup-compatibility/2006" xmlns:mv="urn:schemas-microsoft-com:mac:vml" xmlns:p15="http://schemas.microsoft.com/office/powerpoint/2012/main" xmlns:p="http://schemas.openxmlformats.org/presentationml/2006/main" xmlns:r="http://schemas.openxmlformats.org/officeDocument/2006/relationships" xmlns:a="http://schemas.openxmlformats.org/drawingml/2006/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extLst>
    <p:ext uri="{E76CE94A-603C-4142-B9EB-6D1370010A27}">
      <p14:discardImageEditDat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0"/>
    </p:ext>
    <p:ext uri="{FD5EFAAD-0ECE-453E-9831-46B23BE46B34}">
      <p15:chartTrackingRefBased xmlns:mc="http://schemas.openxmlformats.org/markup-compatibility/2006" xmlns:mv="urn:schemas-microsoft-com:mac:vml" xmlns:p15="http://schemas.microsoft.com/office/powerpoint/2012/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27754"/>
    <p:restoredTop sz="94666"/>
  </p:normalViewPr>
  <p:slideViewPr>
    <p:cSldViewPr snapToGrid="0" snapToObjects="1">
      <p:cViewPr>
        <p:scale>
          <a:sx n="75" d="100"/>
          <a:sy n="75" d="100"/>
        </p:scale>
        <p:origin x="-1128" y="-87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19C2EE-C985-6540-A67F-933CA2E93806}" type="datetimeFigureOut">
              <a:rPr lang="en-US" smtClean="0"/>
              <a:pPr/>
              <a:t>3/22/18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52A044-CF9A-E04E-A0A4-F0AD411382F6}"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4131195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106" charset="-128"/>
              <a:cs typeface="ＭＳ Ｐゴシック" pitchFamily="-106" charset="-128"/>
            </a:endParaRPr>
          </a:p>
        </p:txBody>
      </p:sp>
      <p:sp>
        <p:nvSpPr>
          <p:cNvPr id="22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F3C3819-2DB6-9E4E-AD25-E86A787909FB}" type="slidenum">
              <a:rPr lang="en-US" smtClean="0">
                <a:ea typeface="ＭＳ Ｐゴシック" charset="-128"/>
                <a:cs typeface="ＭＳ Ｐゴシック" charset="-128"/>
              </a:rPr>
              <a:pPr fontAlgn="base">
                <a:spcBef>
                  <a:spcPct val="0"/>
                </a:spcBef>
                <a:spcAft>
                  <a:spcPct val="0"/>
                </a:spcAft>
                <a:defRPr/>
              </a:pPr>
              <a:t>9</a:t>
            </a:fld>
            <a:endParaRPr lang="en-US" smtClean="0">
              <a:ea typeface="ＭＳ Ｐゴシック" charset="-128"/>
              <a:cs typeface="ＭＳ Ｐゴシック" charset="-128"/>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7847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EDB4D342-95CB-6C4A-BA6E-A6A4673A799E}" type="datetimeFigureOut">
              <a:rPr lang="en-US" smtClean="0"/>
              <a:pPr/>
              <a:t>3/22/18</a:t>
            </a:fld>
            <a:endParaRPr lang="en-US"/>
          </a:p>
        </p:txBody>
      </p:sp>
      <p:sp>
        <p:nvSpPr>
          <p:cNvPr id="16" name="Slide Number Placeholder 15"/>
          <p:cNvSpPr>
            <a:spLocks noGrp="1"/>
          </p:cNvSpPr>
          <p:nvPr>
            <p:ph type="sldNum" sz="quarter" idx="11"/>
          </p:nvPr>
        </p:nvSpPr>
        <p:spPr/>
        <p:txBody>
          <a:bodyPr/>
          <a:lstStyle/>
          <a:p>
            <a:fld id="{CB7CC652-A623-41D2-B0ED-8F1D217186B4}"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DB4D342-95CB-6C4A-BA6E-A6A4673A799E}" type="datetimeFigureOut">
              <a:rPr lang="en-US" smtClean="0"/>
              <a:pPr/>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8633B-6D45-6B48-B395-5AB5B7B6CA1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DB4D342-95CB-6C4A-BA6E-A6A4673A799E}" type="datetimeFigureOut">
              <a:rPr lang="en-US" smtClean="0"/>
              <a:pPr/>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8633B-6D45-6B48-B395-5AB5B7B6CA1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EDB4D342-95CB-6C4A-BA6E-A6A4673A799E}" type="datetimeFigureOut">
              <a:rPr lang="en-US" smtClean="0"/>
              <a:pPr/>
              <a:t>3/22/18</a:t>
            </a:fld>
            <a:endParaRPr lang="en-US"/>
          </a:p>
        </p:txBody>
      </p:sp>
      <p:sp>
        <p:nvSpPr>
          <p:cNvPr id="15" name="Slide Number Placeholder 14"/>
          <p:cNvSpPr>
            <a:spLocks noGrp="1"/>
          </p:cNvSpPr>
          <p:nvPr>
            <p:ph type="sldNum" sz="quarter" idx="15"/>
          </p:nvPr>
        </p:nvSpPr>
        <p:spPr/>
        <p:txBody>
          <a:bodyPr/>
          <a:lstStyle>
            <a:lvl1pPr algn="ctr">
              <a:defRPr/>
            </a:lvl1pPr>
          </a:lstStyle>
          <a:p>
            <a:fld id="{40C8633B-6D45-6B48-B395-5AB5B7B6CA1E}"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B4D342-95CB-6C4A-BA6E-A6A4673A799E}" type="datetimeFigureOut">
              <a:rPr lang="en-US" smtClean="0"/>
              <a:pPr/>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a:t>‹#›</a:t>
            </a:fld>
            <a:endParaRPr kumimoji="0"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DB4D342-95CB-6C4A-BA6E-A6A4673A799E}" type="datetimeFigureOut">
              <a:rPr lang="en-US" smtClean="0"/>
              <a:pPr/>
              <a:t>3/22/18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C8633B-6D45-6B48-B395-5AB5B7B6CA1E}"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40C8633B-6D45-6B48-B395-5AB5B7B6CA1E}"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EDB4D342-95CB-6C4A-BA6E-A6A4673A799E}" type="datetimeFigureOut">
              <a:rPr lang="en-US" smtClean="0"/>
              <a:pPr/>
              <a:t>3/22/18</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DB4D342-95CB-6C4A-BA6E-A6A4673A799E}" type="datetimeFigureOut">
              <a:rPr lang="en-US" smtClean="0"/>
              <a:pPr/>
              <a:t>3/22/18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C8633B-6D45-6B48-B395-5AB5B7B6CA1E}"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B4D342-95CB-6C4A-BA6E-A6A4673A799E}" type="datetimeFigureOut">
              <a:rPr lang="en-US" smtClean="0"/>
              <a:pPr/>
              <a:t>3/22/18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C8633B-6D45-6B48-B395-5AB5B7B6CA1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EDB4D342-95CB-6C4A-BA6E-A6A4673A799E}" type="datetimeFigureOut">
              <a:rPr lang="en-US" smtClean="0"/>
              <a:pPr/>
              <a:t>3/22/18</a:t>
            </a:fld>
            <a:endParaRPr lang="en-US"/>
          </a:p>
        </p:txBody>
      </p:sp>
      <p:sp>
        <p:nvSpPr>
          <p:cNvPr id="9" name="Slide Number Placeholder 8"/>
          <p:cNvSpPr>
            <a:spLocks noGrp="1"/>
          </p:cNvSpPr>
          <p:nvPr>
            <p:ph type="sldNum" sz="quarter" idx="15"/>
          </p:nvPr>
        </p:nvSpPr>
        <p:spPr/>
        <p:txBody>
          <a:bodyPr/>
          <a:lstStyle/>
          <a:p>
            <a:fld id="{40C8633B-6D45-6B48-B395-5AB5B7B6CA1E}"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EDB4D342-95CB-6C4A-BA6E-A6A4673A799E}" type="datetimeFigureOut">
              <a:rPr lang="en-US" smtClean="0"/>
              <a:pPr/>
              <a:t>3/22/18</a:t>
            </a:fld>
            <a:endParaRPr lang="en-US"/>
          </a:p>
        </p:txBody>
      </p:sp>
      <p:sp>
        <p:nvSpPr>
          <p:cNvPr id="9" name="Slide Number Placeholder 8"/>
          <p:cNvSpPr>
            <a:spLocks noGrp="1"/>
          </p:cNvSpPr>
          <p:nvPr>
            <p:ph type="sldNum" sz="quarter" idx="11"/>
          </p:nvPr>
        </p:nvSpPr>
        <p:spPr/>
        <p:txBody>
          <a:bodyPr/>
          <a:lstStyle/>
          <a:p>
            <a:fld id="{40C8633B-6D45-6B48-B395-5AB5B7B6CA1E}"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EDB4D342-95CB-6C4A-BA6E-A6A4673A799E}" type="datetimeFigureOut">
              <a:rPr lang="en-US" smtClean="0"/>
              <a:pPr/>
              <a:t>3/22/18</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40C8633B-6D45-6B48-B395-5AB5B7B6CA1E}"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eg"/><Relationship Id="rId3"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solidFill>
                  <a:schemeClr val="bg1"/>
                </a:solidFill>
              </a:rPr>
              <a:t>Jessica Otis</a:t>
            </a:r>
          </a:p>
          <a:p>
            <a:r>
              <a:rPr lang="en-US" dirty="0" smtClean="0">
                <a:solidFill>
                  <a:schemeClr val="bg1"/>
                </a:solidFill>
              </a:rPr>
              <a:t>March 22, 2018</a:t>
            </a:r>
          </a:p>
          <a:p>
            <a:r>
              <a:rPr lang="en-US" dirty="0" smtClean="0">
                <a:solidFill>
                  <a:schemeClr val="bg1"/>
                </a:solidFill>
              </a:rPr>
              <a:t>Renaissance Society of America Annual Meeting</a:t>
            </a:r>
            <a:endParaRPr lang="en-US" dirty="0">
              <a:solidFill>
                <a:schemeClr val="bg1"/>
              </a:solidFill>
            </a:endParaRPr>
          </a:p>
        </p:txBody>
      </p:sp>
      <p:sp>
        <p:nvSpPr>
          <p:cNvPr id="2" name="Title 1"/>
          <p:cNvSpPr>
            <a:spLocks noGrp="1"/>
          </p:cNvSpPr>
          <p:nvPr>
            <p:ph type="ctrTitle"/>
          </p:nvPr>
        </p:nvSpPr>
        <p:spPr/>
        <p:txBody>
          <a:bodyPr/>
          <a:lstStyle/>
          <a:p>
            <a:r>
              <a:rPr lang="en-US" dirty="0" smtClean="0">
                <a:solidFill>
                  <a:schemeClr val="bg1"/>
                </a:solidFill>
              </a:rPr>
              <a:t>Death by Numbers</a:t>
            </a:r>
            <a:br>
              <a:rPr lang="en-US" dirty="0" smtClean="0">
                <a:solidFill>
                  <a:schemeClr val="bg1"/>
                </a:solidFill>
              </a:rPr>
            </a:br>
            <a:r>
              <a:rPr lang="en-US" sz="3200" dirty="0" smtClean="0">
                <a:solidFill>
                  <a:schemeClr val="bg1"/>
                </a:solidFill>
              </a:rPr>
              <a:t>Network Analysis and London’s Bills of Mortality</a:t>
            </a:r>
            <a:endParaRPr lang="en-US" sz="3200" dirty="0">
              <a:solidFill>
                <a:schemeClr val="bg1"/>
              </a:solidFill>
            </a:endParaRPr>
          </a:p>
        </p:txBody>
      </p:sp>
      <p:sp>
        <p:nvSpPr>
          <p:cNvPr id="4" name="TextBox 3"/>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93700"/>
            <a:ext cx="7924800" cy="4483100"/>
          </a:xfrm>
        </p:spPr>
        <p:txBody>
          <a:bodyPr/>
          <a:lstStyle/>
          <a:p>
            <a:pPr eaLnBrk="1" fontAlgn="auto" hangingPunct="1">
              <a:spcAft>
                <a:spcPts val="0"/>
              </a:spcAft>
              <a:defRPr/>
            </a:pPr>
            <a:r>
              <a:rPr sz="2400" dirty="0" smtClean="0">
                <a:solidFill>
                  <a:srgbClr val="000000"/>
                </a:solidFill>
                <a:ea typeface="+mj-ea"/>
                <a:cs typeface="+mj-cs"/>
              </a:rPr>
              <a:t>“They haue beene and are very diligent in enquiring after the weekly Bils of mortality, and they that could first obtaine the Bill from their Parish Clarks haue acknowledged to be most beholden vnto them… if they haue found an increase of the number, haue they humbled themselues in Prayer, endeauouring to depart from their sinnes, &amp; to trauaile to this Towre-Royall, in the sequell, for safetie?  Surely, no, few or none haue so done: the </a:t>
            </a:r>
            <a:r>
              <a:rPr sz="2400" i="1" dirty="0" smtClean="0">
                <a:solidFill>
                  <a:srgbClr val="000000"/>
                </a:solidFill>
                <a:ea typeface="+mj-ea"/>
                <a:cs typeface="+mj-cs"/>
              </a:rPr>
              <a:t>increase</a:t>
            </a:r>
            <a:r>
              <a:rPr sz="2400" dirty="0" smtClean="0">
                <a:solidFill>
                  <a:srgbClr val="000000"/>
                </a:solidFill>
                <a:ea typeface="+mj-ea"/>
                <a:cs typeface="+mj-cs"/>
              </a:rPr>
              <a:t> happ’ly hath deiected them, made them murmure, and proiect to flee to their Country-houses here or there, and peraduenture to send beforehand their Wiues, Children, and Houshold-stuffe.”</a:t>
            </a:r>
            <a:br>
              <a:rPr sz="2400" dirty="0" smtClean="0">
                <a:solidFill>
                  <a:srgbClr val="000000"/>
                </a:solidFill>
                <a:ea typeface="+mj-ea"/>
                <a:cs typeface="+mj-cs"/>
              </a:rPr>
            </a:br>
            <a:endParaRPr sz="2400" dirty="0">
              <a:ea typeface="+mj-ea"/>
              <a:cs typeface="+mj-cs"/>
            </a:endParaRPr>
          </a:p>
        </p:txBody>
      </p:sp>
      <p:sp>
        <p:nvSpPr>
          <p:cNvPr id="3" name="Text Placeholder 2"/>
          <p:cNvSpPr>
            <a:spLocks noGrp="1"/>
          </p:cNvSpPr>
          <p:nvPr>
            <p:ph type="body" idx="1"/>
          </p:nvPr>
        </p:nvSpPr>
        <p:spPr>
          <a:xfrm>
            <a:off x="685800" y="4959350"/>
            <a:ext cx="7924800" cy="984250"/>
          </a:xfrm>
        </p:spPr>
        <p:txBody>
          <a:bodyPr>
            <a:normAutofit/>
          </a:bodyPr>
          <a:lstStyle/>
          <a:p>
            <a:pPr eaLnBrk="1" fontAlgn="auto" hangingPunct="1">
              <a:spcAft>
                <a:spcPts val="0"/>
              </a:spcAft>
              <a:buFont typeface="Wingdings 2"/>
              <a:buNone/>
              <a:defRPr/>
            </a:pPr>
            <a:r>
              <a:rPr lang="en-US" sz="1800" dirty="0" smtClean="0">
                <a:solidFill>
                  <a:schemeClr val="bg1"/>
                </a:solidFill>
                <a:ea typeface="+mn-ea"/>
                <a:cs typeface="+mn-cs"/>
              </a:rPr>
              <a:t>J. D. </a:t>
            </a:r>
            <a:r>
              <a:rPr lang="en-US" sz="1800" i="1" dirty="0" smtClean="0">
                <a:solidFill>
                  <a:schemeClr val="bg1"/>
                </a:solidFill>
                <a:ea typeface="+mn-ea"/>
                <a:cs typeface="+mn-cs"/>
              </a:rPr>
              <a:t>Salomons Pest-Hovse, Or Tovvre-Royall </a:t>
            </a:r>
            <a:r>
              <a:rPr lang="en-US" sz="1800" dirty="0" smtClean="0">
                <a:solidFill>
                  <a:schemeClr val="bg1"/>
                </a:solidFill>
                <a:ea typeface="+mn-ea"/>
                <a:cs typeface="+mn-cs"/>
              </a:rPr>
              <a:t>(London: Thomas Harper, 1630), A4v.</a:t>
            </a:r>
            <a:endParaRPr lang="en-US" sz="1800" dirty="0">
              <a:solidFill>
                <a:schemeClr val="bg1"/>
              </a:solidFill>
              <a:ea typeface="+mn-ea"/>
              <a:cs typeface="+mn-cs"/>
            </a:endParaRPr>
          </a:p>
        </p:txBody>
      </p:sp>
      <p:sp>
        <p:nvSpPr>
          <p:cNvPr id="4" name="TextBox 3"/>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01700"/>
          </a:xfrm>
        </p:spPr>
        <p:txBody>
          <a:bodyPr/>
          <a:lstStyle/>
          <a:p>
            <a:pPr algn="ctr" eaLnBrk="1" fontAlgn="auto" hangingPunct="1">
              <a:spcAft>
                <a:spcPts val="0"/>
              </a:spcAft>
              <a:defRPr/>
            </a:pPr>
            <a:r>
              <a:rPr smtClean="0">
                <a:solidFill>
                  <a:srgbClr val="000000"/>
                </a:solidFill>
                <a:ea typeface="+mj-ea"/>
                <a:cs typeface="+mj-cs"/>
              </a:rPr>
              <a:t>1636 Plague Broadside</a:t>
            </a:r>
            <a:endParaRPr>
              <a:solidFill>
                <a:srgbClr val="000000"/>
              </a:solidFill>
              <a:ea typeface="+mj-ea"/>
              <a:cs typeface="+mj-cs"/>
            </a:endParaRPr>
          </a:p>
        </p:txBody>
      </p:sp>
      <p:pic>
        <p:nvPicPr>
          <p:cNvPr id="23555" name="Content Placeholder 4" descr="LordHaveMercyCombo.psd"/>
          <p:cNvPicPr>
            <a:picLocks noGrp="1" noChangeAspect="1"/>
          </p:cNvPicPr>
          <p:nvPr>
            <p:ph sz="half" idx="1"/>
          </p:nvPr>
        </p:nvPicPr>
        <p:blipFill>
          <a:blip r:embed="rId2"/>
          <a:srcRect l="-7449" r="-7449"/>
          <a:stretch>
            <a:fillRect/>
          </a:stretch>
        </p:blipFill>
        <p:spPr>
          <a:xfrm>
            <a:off x="457200" y="1054100"/>
            <a:ext cx="4059238" cy="5384800"/>
          </a:xfrm>
        </p:spPr>
      </p:pic>
      <p:pic>
        <p:nvPicPr>
          <p:cNvPr id="23556" name="Content Placeholder 7" descr="hw_nos.jpg"/>
          <p:cNvPicPr>
            <a:picLocks noGrp="1" noChangeAspect="1"/>
          </p:cNvPicPr>
          <p:nvPr>
            <p:ph sz="half" idx="2"/>
          </p:nvPr>
        </p:nvPicPr>
        <p:blipFill>
          <a:blip r:embed="rId3"/>
          <a:srcRect l="-9682" r="-9682"/>
          <a:stretch>
            <a:fillRect/>
          </a:stretch>
        </p:blipFill>
        <p:spPr>
          <a:xfrm>
            <a:off x="4330700" y="1054100"/>
            <a:ext cx="4813300" cy="5384800"/>
          </a:xfrm>
        </p:spPr>
      </p:pic>
      <p:cxnSp>
        <p:nvCxnSpPr>
          <p:cNvPr id="10" name="Straight Arrow Connector 9"/>
          <p:cNvCxnSpPr/>
          <p:nvPr/>
        </p:nvCxnSpPr>
        <p:spPr>
          <a:xfrm flipV="1">
            <a:off x="4114800" y="4368800"/>
            <a:ext cx="863600" cy="177800"/>
          </a:xfrm>
          <a:prstGeom prst="straightConnector1">
            <a:avLst/>
          </a:prstGeom>
          <a:ln>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Standardizing the Weekly Bill</a:t>
            </a:r>
            <a:endParaRPr lang="en-US" dirty="0">
              <a:solidFill>
                <a:schemeClr val="bg1"/>
              </a:solidFill>
            </a:endParaRPr>
          </a:p>
        </p:txBody>
      </p:sp>
      <p:pic>
        <p:nvPicPr>
          <p:cNvPr id="11" name="Content Placeholder 10" descr="IMG_2936.JPG"/>
          <p:cNvPicPr>
            <a:picLocks noGrp="1" noChangeAspect="1"/>
          </p:cNvPicPr>
          <p:nvPr>
            <p:ph sz="half" idx="2"/>
          </p:nvPr>
        </p:nvPicPr>
        <p:blipFill>
          <a:blip r:embed="rId2"/>
          <a:srcRect l="4412" t="-25088" b="-25088"/>
          <a:stretch>
            <a:fillRect/>
          </a:stretch>
        </p:blipFill>
        <p:spPr>
          <a:xfrm rot="5400000">
            <a:off x="4737751" y="1613551"/>
            <a:ext cx="3880834" cy="4572000"/>
          </a:xfrm>
        </p:spPr>
      </p:pic>
      <p:pic>
        <p:nvPicPr>
          <p:cNvPr id="10" name="Content Placeholder 9" descr="IMG_2935.JPG"/>
          <p:cNvPicPr>
            <a:picLocks noGrp="1" noChangeAspect="1"/>
          </p:cNvPicPr>
          <p:nvPr>
            <p:ph sz="half" idx="1"/>
          </p:nvPr>
        </p:nvPicPr>
        <p:blipFill>
          <a:blip r:embed="rId3"/>
          <a:srcRect t="-25088" r="4412" b="-25088"/>
          <a:stretch>
            <a:fillRect/>
          </a:stretch>
        </p:blipFill>
        <p:spPr>
          <a:xfrm rot="5400000">
            <a:off x="546757" y="1613557"/>
            <a:ext cx="3880822" cy="4572000"/>
          </a:xfrm>
        </p:spPr>
      </p:pic>
      <p:sp>
        <p:nvSpPr>
          <p:cNvPr id="12" name="TextBox 11"/>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Bills of Mortality in the Internet Age</a:t>
            </a:r>
            <a:endParaRPr lang="en-US" dirty="0">
              <a:solidFill>
                <a:schemeClr val="bg1"/>
              </a:solidFill>
            </a:endParaRPr>
          </a:p>
        </p:txBody>
      </p:sp>
      <p:sp>
        <p:nvSpPr>
          <p:cNvPr id="12" name="TextBox 11"/>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pic>
        <p:nvPicPr>
          <p:cNvPr id="8" name="Content Placeholder 7" descr="wikipedia.png"/>
          <p:cNvPicPr>
            <a:picLocks noGrp="1" noChangeAspect="1"/>
          </p:cNvPicPr>
          <p:nvPr>
            <p:ph sz="half" idx="1"/>
          </p:nvPr>
        </p:nvPicPr>
        <p:blipFill>
          <a:blip r:embed="rId2"/>
          <a:srcRect t="-31907" b="-31907"/>
          <a:stretch>
            <a:fillRect/>
          </a:stretch>
        </p:blipFill>
        <p:spPr/>
      </p:pic>
      <p:sp>
        <p:nvSpPr>
          <p:cNvPr id="7" name="Content Placeholder 6"/>
          <p:cNvSpPr>
            <a:spLocks noGrp="1"/>
          </p:cNvSpPr>
          <p:nvPr>
            <p:ph sz="half" idx="2"/>
          </p:nvPr>
        </p:nvSpPr>
        <p:spPr/>
        <p:txBody>
          <a:bodyPr/>
          <a:lstStyle/>
          <a:p>
            <a:r>
              <a:rPr lang="en-US" dirty="0" smtClean="0">
                <a:solidFill>
                  <a:srgbClr val="000000"/>
                </a:solidFill>
              </a:rPr>
              <a:t>epidemic years in databases such as EEBO, State Papers Online</a:t>
            </a:r>
          </a:p>
          <a:p>
            <a:r>
              <a:rPr lang="en-US" dirty="0" smtClean="0">
                <a:solidFill>
                  <a:srgbClr val="000000"/>
                </a:solidFill>
              </a:rPr>
              <a:t>late seventeenth &amp; early eighteenth century annual bills in ECCO</a:t>
            </a:r>
          </a:p>
          <a:p>
            <a:r>
              <a:rPr lang="en-US" dirty="0" smtClean="0">
                <a:solidFill>
                  <a:srgbClr val="000000"/>
                </a:solidFill>
              </a:rPr>
              <a:t>select bills in </a:t>
            </a:r>
            <a:r>
              <a:rPr lang="en-US" dirty="0" err="1" smtClean="0">
                <a:solidFill>
                  <a:srgbClr val="000000"/>
                </a:solidFill>
              </a:rPr>
              <a:t>Folger</a:t>
            </a:r>
            <a:r>
              <a:rPr lang="en-US" dirty="0" smtClean="0">
                <a:solidFill>
                  <a:srgbClr val="000000"/>
                </a:solidFill>
              </a:rPr>
              <a:t> Shakespeare Library’s LUNA Digital Image Collection</a:t>
            </a:r>
            <a:endParaRPr lang="en-US"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0000"/>
                </a:solidFill>
              </a:rPr>
              <a:t>The Data</a:t>
            </a:r>
            <a:endParaRPr lang="en-US" dirty="0">
              <a:solidFill>
                <a:srgbClr val="000000"/>
              </a:solidFill>
            </a:endParaRPr>
          </a:p>
        </p:txBody>
      </p:sp>
      <p:sp>
        <p:nvSpPr>
          <p:cNvPr id="3" name="Content Placeholder 2"/>
          <p:cNvSpPr>
            <a:spLocks noGrp="1"/>
          </p:cNvSpPr>
          <p:nvPr>
            <p:ph sz="half" idx="1"/>
          </p:nvPr>
        </p:nvSpPr>
        <p:spPr/>
        <p:txBody>
          <a:bodyPr>
            <a:normAutofit lnSpcReduction="10000"/>
          </a:bodyPr>
          <a:lstStyle/>
          <a:p>
            <a:r>
              <a:rPr lang="en-US" dirty="0" smtClean="0">
                <a:solidFill>
                  <a:srgbClr val="000000"/>
                </a:solidFill>
              </a:rPr>
              <a:t>10,000+ images from the </a:t>
            </a:r>
            <a:r>
              <a:rPr lang="en-US" dirty="0" err="1" smtClean="0">
                <a:solidFill>
                  <a:srgbClr val="000000"/>
                </a:solidFill>
              </a:rPr>
              <a:t>Wellcome</a:t>
            </a:r>
            <a:r>
              <a:rPr lang="en-US" dirty="0" smtClean="0">
                <a:solidFill>
                  <a:srgbClr val="000000"/>
                </a:solidFill>
              </a:rPr>
              <a:t> Library, Guildhall Library, British Library, and National Archives (Kew, London)</a:t>
            </a:r>
          </a:p>
          <a:p>
            <a:r>
              <a:rPr lang="en-US" dirty="0" smtClean="0">
                <a:solidFill>
                  <a:srgbClr val="000000"/>
                </a:solidFill>
              </a:rPr>
              <a:t>theoretically transcribing all </a:t>
            </a:r>
            <a:r>
              <a:rPr lang="en-US" i="1" dirty="0" smtClean="0">
                <a:solidFill>
                  <a:srgbClr val="000000"/>
                </a:solidFill>
              </a:rPr>
              <a:t>quantitative </a:t>
            </a:r>
            <a:r>
              <a:rPr lang="en-US" dirty="0" smtClean="0">
                <a:solidFill>
                  <a:srgbClr val="000000"/>
                </a:solidFill>
              </a:rPr>
              <a:t>data</a:t>
            </a:r>
          </a:p>
          <a:p>
            <a:r>
              <a:rPr lang="en-US" dirty="0" smtClean="0">
                <a:solidFill>
                  <a:srgbClr val="000000"/>
                </a:solidFill>
              </a:rPr>
              <a:t>in reality, tight bindings, damaged paper, smeared ink obscure some data</a:t>
            </a:r>
            <a:endParaRPr lang="en-US" dirty="0">
              <a:solidFill>
                <a:srgbClr val="000000"/>
              </a:solidFill>
            </a:endParaRPr>
          </a:p>
        </p:txBody>
      </p:sp>
      <p:pic>
        <p:nvPicPr>
          <p:cNvPr id="6" name="Content Placeholder 5" descr="JMO_2016_16158.JPG"/>
          <p:cNvPicPr>
            <a:picLocks noGrp="1" noChangeAspect="1"/>
          </p:cNvPicPr>
          <p:nvPr>
            <p:ph sz="half" idx="2"/>
          </p:nvPr>
        </p:nvPicPr>
        <p:blipFill>
          <a:blip r:embed="rId2"/>
          <a:srcRect t="-25088" b="-25088"/>
          <a:stretch>
            <a:fillRect/>
          </a:stretch>
        </p:blipFill>
        <p:spPr>
          <a:xfrm rot="16200000">
            <a:off x="4648200" y="1524000"/>
            <a:ext cx="4059936" cy="4572000"/>
          </a:xfrm>
        </p:spPr>
      </p:pic>
      <p:sp>
        <p:nvSpPr>
          <p:cNvPr id="5" name="TextBox 4"/>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Content Placeholder 8" descr="ERD.jpg"/>
          <p:cNvPicPr>
            <a:picLocks noGrp="1" noChangeAspect="1"/>
          </p:cNvPicPr>
          <p:nvPr>
            <p:ph idx="1"/>
          </p:nvPr>
        </p:nvPicPr>
        <p:blipFill>
          <a:blip r:embed="rId2"/>
          <a:srcRect l="-79" r="-79"/>
          <a:stretch>
            <a:fillRect/>
          </a:stretch>
        </p:blipFill>
        <p:spPr>
          <a:xfrm>
            <a:off x="457200" y="1412918"/>
            <a:ext cx="8229600" cy="4572000"/>
          </a:xfrm>
        </p:spPr>
      </p:pic>
      <p:sp>
        <p:nvSpPr>
          <p:cNvPr id="2" name="Title 1"/>
          <p:cNvSpPr>
            <a:spLocks noGrp="1"/>
          </p:cNvSpPr>
          <p:nvPr>
            <p:ph type="title"/>
          </p:nvPr>
        </p:nvSpPr>
        <p:spPr/>
        <p:txBody>
          <a:bodyPr/>
          <a:lstStyle/>
          <a:p>
            <a:pPr algn="ctr"/>
            <a:r>
              <a:rPr lang="en-US" dirty="0" smtClean="0">
                <a:solidFill>
                  <a:srgbClr val="000000"/>
                </a:solidFill>
              </a:rPr>
              <a:t>The Database</a:t>
            </a:r>
            <a:endParaRPr lang="en-US" dirty="0">
              <a:solidFill>
                <a:srgbClr val="000000"/>
              </a:solidFill>
            </a:endParaRPr>
          </a:p>
        </p:txBody>
      </p:sp>
      <p:sp>
        <p:nvSpPr>
          <p:cNvPr id="5" name="TextBox 4"/>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parish_SQL.png"/>
          <p:cNvPicPr>
            <a:picLocks noGrp="1" noChangeAspect="1"/>
          </p:cNvPicPr>
          <p:nvPr>
            <p:ph idx="1"/>
          </p:nvPr>
        </p:nvPicPr>
        <p:blipFill>
          <a:blip r:embed="rId2"/>
          <a:srcRect t="-54413" b="-54413"/>
          <a:stretch>
            <a:fillRect/>
          </a:stretch>
        </p:blipFill>
        <p:spPr/>
      </p:pic>
      <p:sp>
        <p:nvSpPr>
          <p:cNvPr id="3" name="Title 2"/>
          <p:cNvSpPr>
            <a:spLocks noGrp="1"/>
          </p:cNvSpPr>
          <p:nvPr>
            <p:ph type="title"/>
          </p:nvPr>
        </p:nvSpPr>
        <p:spPr/>
        <p:txBody>
          <a:bodyPr/>
          <a:lstStyle/>
          <a:p>
            <a:pPr algn="ctr"/>
            <a:r>
              <a:rPr lang="en-US" dirty="0" smtClean="0">
                <a:solidFill>
                  <a:srgbClr val="000000"/>
                </a:solidFill>
              </a:rPr>
              <a:t>Sharing the Database</a:t>
            </a:r>
            <a:endParaRPr lang="en-US" dirty="0">
              <a:solidFill>
                <a:srgbClr val="000000"/>
              </a:solidFill>
            </a:endParaRPr>
          </a:p>
        </p:txBody>
      </p:sp>
      <p:sp>
        <p:nvSpPr>
          <p:cNvPr id="5" name="TextBox 4"/>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solidFill>
                  <a:srgbClr val="000000"/>
                </a:solidFill>
              </a:rPr>
              <a:t>Network Analysis</a:t>
            </a:r>
            <a:endParaRPr lang="en-US" dirty="0">
              <a:solidFill>
                <a:srgbClr val="000000"/>
              </a:solidFill>
            </a:endParaRPr>
          </a:p>
        </p:txBody>
      </p:sp>
      <p:pic>
        <p:nvPicPr>
          <p:cNvPr id="7" name="Content Placeholder 6" descr="WithoutThames.png"/>
          <p:cNvPicPr>
            <a:picLocks noGrp="1" noChangeAspect="1"/>
          </p:cNvPicPr>
          <p:nvPr>
            <p:ph sz="half" idx="1"/>
          </p:nvPr>
        </p:nvPicPr>
        <p:blipFill>
          <a:blip r:embed="rId2"/>
          <a:srcRect l="-14393" r="-14393"/>
          <a:stretch>
            <a:fillRect/>
          </a:stretch>
        </p:blipFill>
        <p:spPr/>
      </p:pic>
      <p:pic>
        <p:nvPicPr>
          <p:cNvPr id="8" name="Content Placeholder 7" descr="WithThames.png"/>
          <p:cNvPicPr>
            <a:picLocks noGrp="1" noChangeAspect="1"/>
          </p:cNvPicPr>
          <p:nvPr>
            <p:ph sz="half" idx="2"/>
          </p:nvPr>
        </p:nvPicPr>
        <p:blipFill>
          <a:blip r:embed="rId3"/>
          <a:srcRect t="-39201" b="-39201"/>
          <a:stretch>
            <a:fillRect/>
          </a:stretch>
        </p:blipFill>
        <p:spPr/>
      </p:pic>
      <p:sp>
        <p:nvSpPr>
          <p:cNvPr id="9" name="TextBox 8"/>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solidFill>
                  <a:schemeClr val="bg1"/>
                </a:solidFill>
              </a:rPr>
              <a:t>The Network “Within the Bills”</a:t>
            </a:r>
            <a:endParaRPr lang="en-US" dirty="0">
              <a:solidFill>
                <a:schemeClr val="bg1"/>
              </a:solidFill>
            </a:endParaRPr>
          </a:p>
        </p:txBody>
      </p:sp>
      <p:pic>
        <p:nvPicPr>
          <p:cNvPr id="5" name="Content Placeholder 4" descr="parish_network_cleanedup.png"/>
          <p:cNvPicPr>
            <a:picLocks noGrp="1" noChangeAspect="1"/>
          </p:cNvPicPr>
          <p:nvPr>
            <p:ph sz="half" idx="1"/>
          </p:nvPr>
        </p:nvPicPr>
        <p:blipFill>
          <a:blip r:embed="rId2"/>
          <a:srcRect t="-11164" b="-11164"/>
          <a:stretch>
            <a:fillRect/>
          </a:stretch>
        </p:blipFill>
        <p:spPr/>
      </p:pic>
      <p:pic>
        <p:nvPicPr>
          <p:cNvPr id="7" name="Content Placeholder 6" descr="network_river_stats.png"/>
          <p:cNvPicPr>
            <a:picLocks noGrp="1" noChangeAspect="1"/>
          </p:cNvPicPr>
          <p:nvPr>
            <p:ph sz="half" idx="2"/>
          </p:nvPr>
        </p:nvPicPr>
        <p:blipFill>
          <a:blip r:embed="rId3"/>
          <a:srcRect t="-21175" b="-21175"/>
          <a:stretch>
            <a:fillRect/>
          </a:stretch>
        </p:blipFill>
        <p:spPr/>
      </p:pic>
      <p:sp>
        <p:nvSpPr>
          <p:cNvPr id="4" name="TextBox 3"/>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4" descr="1665_plague_spread.png"/>
          <p:cNvPicPr>
            <a:picLocks noGrp="1" noChangeAspect="1"/>
          </p:cNvPicPr>
          <p:nvPr>
            <p:ph idx="1"/>
          </p:nvPr>
        </p:nvPicPr>
        <p:blipFill>
          <a:blip r:embed="rId2"/>
          <a:srcRect l="-10027" r="-10027"/>
          <a:stretch>
            <a:fillRect/>
          </a:stretch>
        </p:blipFill>
        <p:spPr/>
      </p:pic>
      <p:sp>
        <p:nvSpPr>
          <p:cNvPr id="6" name="Title 5"/>
          <p:cNvSpPr>
            <a:spLocks noGrp="1"/>
          </p:cNvSpPr>
          <p:nvPr>
            <p:ph type="title"/>
          </p:nvPr>
        </p:nvSpPr>
        <p:spPr/>
        <p:txBody>
          <a:bodyPr/>
          <a:lstStyle/>
          <a:p>
            <a:pPr algn="ctr"/>
            <a:r>
              <a:rPr lang="en-US" dirty="0" smtClean="0">
                <a:solidFill>
                  <a:srgbClr val="000000"/>
                </a:solidFill>
              </a:rPr>
              <a:t>The “1665” Outbreak Begins</a:t>
            </a:r>
            <a:endParaRPr lang="en-US" dirty="0">
              <a:solidFill>
                <a:srgbClr val="000000"/>
              </a:solidFill>
            </a:endParaRPr>
          </a:p>
        </p:txBody>
      </p:sp>
      <p:sp>
        <p:nvSpPr>
          <p:cNvPr id="7" name="TextBox 6"/>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20700"/>
            <a:ext cx="7924800" cy="4356100"/>
          </a:xfrm>
        </p:spPr>
        <p:txBody>
          <a:bodyPr/>
          <a:lstStyle/>
          <a:p>
            <a:pPr eaLnBrk="1" fontAlgn="auto" hangingPunct="1">
              <a:spcAft>
                <a:spcPts val="0"/>
              </a:spcAft>
              <a:defRPr/>
            </a:pPr>
            <a:r>
              <a:rPr sz="2600" dirty="0" smtClean="0">
                <a:solidFill>
                  <a:srgbClr val="000000"/>
                </a:solidFill>
                <a:ea typeface="+mj-ea"/>
                <a:cs typeface="+mj-cs"/>
              </a:rPr>
              <a:t>November 5, 1665: “Up, and after being trimmed, by boate to the Cockepitt, where I heard the Duke of Albemarle’s chaplain make a simple sermon.  Among other things, reproaching the imperfection of humane learning, he cried – “All our physicians can’t tell what an ague is, and all our Arithmetique is not able to number the days of a man” – which, God knows, is not the fault of arithmetique but that our understandings reach not that thing.”</a:t>
            </a:r>
            <a:r>
              <a:rPr sz="2800" dirty="0" smtClean="0">
                <a:solidFill>
                  <a:srgbClr val="000000"/>
                </a:solidFill>
                <a:ea typeface="+mj-ea"/>
                <a:cs typeface="+mj-cs"/>
              </a:rPr>
              <a:t/>
            </a:r>
            <a:br>
              <a:rPr sz="2800" dirty="0" smtClean="0">
                <a:solidFill>
                  <a:srgbClr val="000000"/>
                </a:solidFill>
                <a:ea typeface="+mj-ea"/>
                <a:cs typeface="+mj-cs"/>
              </a:rPr>
            </a:br>
            <a:endParaRPr sz="2800" dirty="0">
              <a:solidFill>
                <a:srgbClr val="000000"/>
              </a:solidFill>
              <a:ea typeface="+mj-ea"/>
              <a:cs typeface="+mj-cs"/>
            </a:endParaRPr>
          </a:p>
        </p:txBody>
      </p:sp>
      <p:sp>
        <p:nvSpPr>
          <p:cNvPr id="3" name="Text Placeholder 2"/>
          <p:cNvSpPr>
            <a:spLocks noGrp="1"/>
          </p:cNvSpPr>
          <p:nvPr>
            <p:ph type="body" idx="1"/>
          </p:nvPr>
        </p:nvSpPr>
        <p:spPr>
          <a:xfrm>
            <a:off x="482600" y="4959350"/>
            <a:ext cx="8280400" cy="984250"/>
          </a:xfrm>
        </p:spPr>
        <p:txBody>
          <a:bodyPr>
            <a:normAutofit/>
          </a:bodyPr>
          <a:lstStyle/>
          <a:p>
            <a:pPr eaLnBrk="1" fontAlgn="auto" hangingPunct="1">
              <a:spcAft>
                <a:spcPts val="0"/>
              </a:spcAft>
              <a:buFont typeface="Wingdings 2"/>
              <a:buNone/>
              <a:defRPr/>
            </a:pPr>
            <a:r>
              <a:rPr lang="en-US" sz="1800" dirty="0" smtClean="0">
                <a:solidFill>
                  <a:schemeClr val="bg1"/>
                </a:solidFill>
                <a:ea typeface="+mn-ea"/>
                <a:cs typeface="+mn-cs"/>
              </a:rPr>
              <a:t>Samuel Pepys, </a:t>
            </a:r>
            <a:r>
              <a:rPr lang="en-US" sz="1800" i="1" dirty="0" smtClean="0">
                <a:solidFill>
                  <a:schemeClr val="bg1"/>
                </a:solidFill>
                <a:ea typeface="+mn-ea"/>
                <a:cs typeface="+mn-cs"/>
              </a:rPr>
              <a:t>The Diary of Samuel Pepys</a:t>
            </a:r>
            <a:r>
              <a:rPr lang="en-US" sz="1800" dirty="0" smtClean="0">
                <a:solidFill>
                  <a:schemeClr val="bg1"/>
                </a:solidFill>
                <a:ea typeface="+mn-ea"/>
                <a:cs typeface="+mn-cs"/>
              </a:rPr>
              <a:t>, eds. Robert Latham and William Matthews (Berkeley: University of California Press, 1972), 6:289.</a:t>
            </a:r>
            <a:endParaRPr lang="en-US" sz="1800" dirty="0">
              <a:solidFill>
                <a:schemeClr val="bg1"/>
              </a:solidFill>
              <a:ea typeface="+mn-ea"/>
              <a:cs typeface="+mn-cs"/>
            </a:endParaRPr>
          </a:p>
        </p:txBody>
      </p:sp>
      <p:sp>
        <p:nvSpPr>
          <p:cNvPr id="4" name="TextBox 3"/>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4" descr="1665_plague_spread_citydetail.png"/>
          <p:cNvPicPr>
            <a:picLocks noGrp="1" noChangeAspect="1"/>
          </p:cNvPicPr>
          <p:nvPr>
            <p:ph idx="1"/>
          </p:nvPr>
        </p:nvPicPr>
        <p:blipFill>
          <a:blip r:embed="rId2"/>
          <a:srcRect l="-10027" r="-10027"/>
          <a:stretch>
            <a:fillRect/>
          </a:stretch>
        </p:blipFill>
        <p:spPr/>
      </p:pic>
      <p:sp>
        <p:nvSpPr>
          <p:cNvPr id="3" name="Title 2"/>
          <p:cNvSpPr>
            <a:spLocks noGrp="1"/>
          </p:cNvSpPr>
          <p:nvPr>
            <p:ph type="title"/>
          </p:nvPr>
        </p:nvSpPr>
        <p:spPr/>
        <p:txBody>
          <a:bodyPr/>
          <a:lstStyle/>
          <a:p>
            <a:pPr algn="ctr"/>
            <a:r>
              <a:rPr lang="en-US" dirty="0" smtClean="0">
                <a:solidFill>
                  <a:srgbClr val="000000"/>
                </a:solidFill>
              </a:rPr>
              <a:t>Oddities in the City</a:t>
            </a:r>
            <a:endParaRPr lang="en-US" dirty="0">
              <a:solidFill>
                <a:srgbClr val="000000"/>
              </a:solidFill>
            </a:endParaRPr>
          </a:p>
        </p:txBody>
      </p:sp>
      <p:sp>
        <p:nvSpPr>
          <p:cNvPr id="4" name="TextBox 3"/>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guardian.png"/>
          <p:cNvPicPr>
            <a:picLocks noGrp="1" noChangeAspect="1"/>
          </p:cNvPicPr>
          <p:nvPr>
            <p:ph idx="1"/>
          </p:nvPr>
        </p:nvPicPr>
        <p:blipFill>
          <a:blip r:embed="rId2"/>
          <a:srcRect l="-8893" r="-8893"/>
          <a:stretch>
            <a:fillRect/>
          </a:stretch>
        </p:blipFill>
        <p:spPr/>
      </p:pic>
      <p:sp>
        <p:nvSpPr>
          <p:cNvPr id="3" name="Title 2"/>
          <p:cNvSpPr>
            <a:spLocks noGrp="1"/>
          </p:cNvSpPr>
          <p:nvPr>
            <p:ph type="title"/>
          </p:nvPr>
        </p:nvSpPr>
        <p:spPr/>
        <p:txBody>
          <a:bodyPr/>
          <a:lstStyle/>
          <a:p>
            <a:pPr algn="ctr"/>
            <a:r>
              <a:rPr lang="en-US" dirty="0" smtClean="0">
                <a:solidFill>
                  <a:srgbClr val="000000"/>
                </a:solidFill>
              </a:rPr>
              <a:t>1665 and All That</a:t>
            </a:r>
            <a:endParaRPr lang="en-US" dirty="0">
              <a:solidFill>
                <a:srgbClr val="000000"/>
              </a:solidFill>
            </a:endParaRPr>
          </a:p>
        </p:txBody>
      </p:sp>
      <p:sp>
        <p:nvSpPr>
          <p:cNvPr id="6" name="TextBox 5"/>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
        <p:nvSpPr>
          <p:cNvPr id="5" name="Title 4"/>
          <p:cNvSpPr>
            <a:spLocks noGrp="1"/>
          </p:cNvSpPr>
          <p:nvPr>
            <p:ph type="title"/>
          </p:nvPr>
        </p:nvSpPr>
        <p:spPr/>
        <p:txBody>
          <a:bodyPr>
            <a:normAutofit fontScale="90000"/>
          </a:bodyPr>
          <a:lstStyle/>
          <a:p>
            <a:pPr algn="ctr"/>
            <a:r>
              <a:rPr lang="en-US" dirty="0" smtClean="0">
                <a:solidFill>
                  <a:srgbClr val="000000"/>
                </a:solidFill>
              </a:rPr>
              <a:t>% of Overall Mortality From Plague</a:t>
            </a:r>
            <a:br>
              <a:rPr lang="en-US" dirty="0" smtClean="0">
                <a:solidFill>
                  <a:srgbClr val="000000"/>
                </a:solidFill>
              </a:rPr>
            </a:br>
            <a:r>
              <a:rPr lang="en-US" dirty="0" smtClean="0">
                <a:solidFill>
                  <a:srgbClr val="000000"/>
                </a:solidFill>
              </a:rPr>
              <a:t>First Week of 1666</a:t>
            </a:r>
            <a:endParaRPr lang="en-US" dirty="0">
              <a:solidFill>
                <a:srgbClr val="000000"/>
              </a:solidFill>
            </a:endParaRPr>
          </a:p>
        </p:txBody>
      </p:sp>
      <p:pic>
        <p:nvPicPr>
          <p:cNvPr id="8" name="Content Placeholder 7" descr="1666mortality.png"/>
          <p:cNvPicPr>
            <a:picLocks noGrp="1" noChangeAspect="1"/>
          </p:cNvPicPr>
          <p:nvPr>
            <p:ph idx="1"/>
          </p:nvPr>
        </p:nvPicPr>
        <p:blipFill>
          <a:blip r:embed="rId2"/>
          <a:srcRect l="-15912" r="-15912"/>
          <a:stretch>
            <a:fillRect/>
          </a:stretch>
        </p:blipFill>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69786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Content Placeholder 5" descr="map-fire-big_2731313a.jpg"/>
          <p:cNvPicPr>
            <a:picLocks noGrp="1" noChangeAspect="1"/>
          </p:cNvPicPr>
          <p:nvPr>
            <p:ph idx="1"/>
          </p:nvPr>
        </p:nvPicPr>
        <p:blipFill>
          <a:blip r:embed="rId2"/>
          <a:srcRect l="-11891" r="-11891"/>
          <a:stretch>
            <a:fillRect/>
          </a:stretch>
        </p:blipFill>
        <p:spPr/>
      </p:pic>
      <p:sp>
        <p:nvSpPr>
          <p:cNvPr id="4" name="Title 3"/>
          <p:cNvSpPr>
            <a:spLocks noGrp="1"/>
          </p:cNvSpPr>
          <p:nvPr>
            <p:ph type="title"/>
          </p:nvPr>
        </p:nvSpPr>
        <p:spPr/>
        <p:txBody>
          <a:bodyPr/>
          <a:lstStyle/>
          <a:p>
            <a:pPr algn="ctr"/>
            <a:r>
              <a:rPr lang="en-US" dirty="0" smtClean="0">
                <a:solidFill>
                  <a:srgbClr val="000000"/>
                </a:solidFill>
              </a:rPr>
              <a:t>1666 and The Great Fire of London</a:t>
            </a:r>
            <a:endParaRPr lang="en-US" dirty="0">
              <a:solidFill>
                <a:srgbClr val="000000"/>
              </a:solidFill>
            </a:endParaRPr>
          </a:p>
        </p:txBody>
      </p:sp>
      <p:sp>
        <p:nvSpPr>
          <p:cNvPr id="7" name="TextBox 6"/>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1666_fire_plague_death_changes.png"/>
          <p:cNvPicPr>
            <a:picLocks noGrp="1" noChangeAspect="1"/>
          </p:cNvPicPr>
          <p:nvPr>
            <p:ph idx="1"/>
          </p:nvPr>
        </p:nvPicPr>
        <p:blipFill>
          <a:blip r:embed="rId2"/>
          <a:srcRect l="-13930" r="-13930"/>
          <a:stretch>
            <a:fillRect/>
          </a:stretch>
        </p:blipFill>
        <p:spPr/>
      </p:pic>
      <p:sp>
        <p:nvSpPr>
          <p:cNvPr id="3" name="Title 2"/>
          <p:cNvSpPr>
            <a:spLocks noGrp="1"/>
          </p:cNvSpPr>
          <p:nvPr>
            <p:ph type="title"/>
          </p:nvPr>
        </p:nvSpPr>
        <p:spPr/>
        <p:txBody>
          <a:bodyPr>
            <a:normAutofit fontScale="90000"/>
          </a:bodyPr>
          <a:lstStyle/>
          <a:p>
            <a:pPr algn="ctr"/>
            <a:r>
              <a:rPr lang="en-US" dirty="0" smtClean="0">
                <a:solidFill>
                  <a:srgbClr val="000000"/>
                </a:solidFill>
              </a:rPr>
              <a:t>Post-Fire Changes in Plague Mortality</a:t>
            </a:r>
            <a:endParaRPr lang="en-US" dirty="0">
              <a:solidFill>
                <a:srgbClr val="000000"/>
              </a:solidFill>
            </a:endParaRPr>
          </a:p>
        </p:txBody>
      </p:sp>
      <p:sp>
        <p:nvSpPr>
          <p:cNvPr id="5" name="TextBox 4"/>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42900"/>
            <a:ext cx="7924800" cy="4533900"/>
          </a:xfrm>
        </p:spPr>
        <p:txBody>
          <a:bodyPr/>
          <a:lstStyle/>
          <a:p>
            <a:pPr>
              <a:defRPr/>
            </a:pPr>
            <a:r>
              <a:rPr lang="en-US" sz="2800" dirty="0" smtClean="0">
                <a:solidFill>
                  <a:srgbClr val="000000"/>
                </a:solidFill>
                <a:ea typeface="+mj-ea"/>
                <a:cs typeface="+mj-cs"/>
              </a:rPr>
              <a:t>November </a:t>
            </a:r>
            <a:r>
              <a:rPr lang="en-US" sz="2800" dirty="0" smtClean="0">
                <a:solidFill>
                  <a:srgbClr val="000000"/>
                </a:solidFill>
              </a:rPr>
              <a:t>20</a:t>
            </a:r>
            <a:r>
              <a:rPr sz="2800" dirty="0" smtClean="0">
                <a:solidFill>
                  <a:srgbClr val="000000"/>
                </a:solidFill>
                <a:ea typeface="+mj-ea"/>
                <a:cs typeface="+mj-cs"/>
              </a:rPr>
              <a:t>, 166</a:t>
            </a:r>
            <a:r>
              <a:rPr lang="en-US" sz="2800" dirty="0" smtClean="0">
                <a:solidFill>
                  <a:srgbClr val="000000"/>
                </a:solidFill>
                <a:ea typeface="+mj-ea"/>
                <a:cs typeface="+mj-cs"/>
              </a:rPr>
              <a:t>6</a:t>
            </a:r>
            <a:r>
              <a:rPr sz="2800" dirty="0" smtClean="0">
                <a:solidFill>
                  <a:srgbClr val="000000"/>
                </a:solidFill>
                <a:ea typeface="+mj-ea"/>
                <a:cs typeface="+mj-cs"/>
              </a:rPr>
              <a:t>: </a:t>
            </a:r>
            <a:r>
              <a:rPr lang="en-CA" sz="2800" dirty="0" smtClean="0">
                <a:solidFill>
                  <a:srgbClr val="000000"/>
                </a:solidFill>
              </a:rPr>
              <a:t>“[</a:t>
            </a:r>
            <a:r>
              <a:rPr lang="en-CA" sz="2800" dirty="0" err="1" smtClean="0">
                <a:solidFill>
                  <a:srgbClr val="000000"/>
                </a:solidFill>
              </a:rPr>
              <a:t>T]hen</a:t>
            </a:r>
            <a:r>
              <a:rPr lang="en-CA" sz="2800" dirty="0" smtClean="0">
                <a:solidFill>
                  <a:srgbClr val="000000"/>
                </a:solidFill>
              </a:rPr>
              <a:t> to church, it being thanksgiving-day for the cessation of the plague; but, Lord! How the </a:t>
            </a:r>
            <a:r>
              <a:rPr lang="en-CA" sz="2800" dirty="0" err="1" smtClean="0">
                <a:solidFill>
                  <a:srgbClr val="000000"/>
                </a:solidFill>
              </a:rPr>
              <a:t>towne</a:t>
            </a:r>
            <a:r>
              <a:rPr lang="en-CA" sz="2800" dirty="0" smtClean="0">
                <a:solidFill>
                  <a:srgbClr val="000000"/>
                </a:solidFill>
              </a:rPr>
              <a:t> do say that it is hastened before the plague is quite over, </a:t>
            </a:r>
            <a:r>
              <a:rPr lang="en-CA" sz="2800" b="1" i="1" dirty="0" smtClean="0">
                <a:solidFill>
                  <a:srgbClr val="000000"/>
                </a:solidFill>
              </a:rPr>
              <a:t>there dying some people still</a:t>
            </a:r>
            <a:r>
              <a:rPr lang="en-CA" sz="2800" dirty="0" smtClean="0">
                <a:solidFill>
                  <a:srgbClr val="000000"/>
                </a:solidFill>
              </a:rPr>
              <a:t>.” [emphasis mine]</a:t>
            </a:r>
            <a:br>
              <a:rPr lang="en-CA" sz="2800" dirty="0" smtClean="0">
                <a:solidFill>
                  <a:srgbClr val="000000"/>
                </a:solidFill>
              </a:rPr>
            </a:br>
            <a:r>
              <a:rPr sz="2800" dirty="0" smtClean="0">
                <a:solidFill>
                  <a:srgbClr val="000000"/>
                </a:solidFill>
                <a:ea typeface="+mj-ea"/>
                <a:cs typeface="+mj-cs"/>
              </a:rPr>
              <a:t/>
            </a:r>
            <a:br>
              <a:rPr sz="2800" dirty="0" smtClean="0">
                <a:solidFill>
                  <a:srgbClr val="000000"/>
                </a:solidFill>
                <a:ea typeface="+mj-ea"/>
                <a:cs typeface="+mj-cs"/>
              </a:rPr>
            </a:br>
            <a:r>
              <a:rPr lang="en-US" sz="2800" dirty="0" smtClean="0">
                <a:solidFill>
                  <a:srgbClr val="000000"/>
                </a:solidFill>
                <a:ea typeface="+mj-ea"/>
                <a:cs typeface="+mj-cs"/>
              </a:rPr>
              <a:t/>
            </a:r>
            <a:br>
              <a:rPr lang="en-US" sz="2800" dirty="0" smtClean="0">
                <a:solidFill>
                  <a:srgbClr val="000000"/>
                </a:solidFill>
                <a:ea typeface="+mj-ea"/>
                <a:cs typeface="+mj-cs"/>
              </a:rPr>
            </a:br>
            <a:endParaRPr sz="2800" dirty="0">
              <a:solidFill>
                <a:srgbClr val="000000"/>
              </a:solidFill>
              <a:ea typeface="+mj-ea"/>
              <a:cs typeface="+mj-cs"/>
            </a:endParaRPr>
          </a:p>
        </p:txBody>
      </p:sp>
      <p:sp>
        <p:nvSpPr>
          <p:cNvPr id="3" name="Text Placeholder 2"/>
          <p:cNvSpPr>
            <a:spLocks noGrp="1"/>
          </p:cNvSpPr>
          <p:nvPr>
            <p:ph type="body" idx="1"/>
          </p:nvPr>
        </p:nvSpPr>
        <p:spPr>
          <a:xfrm>
            <a:off x="533400" y="4959350"/>
            <a:ext cx="8242300" cy="984250"/>
          </a:xfrm>
        </p:spPr>
        <p:txBody>
          <a:bodyPr>
            <a:normAutofit/>
          </a:bodyPr>
          <a:lstStyle/>
          <a:p>
            <a:pPr eaLnBrk="1" fontAlgn="auto" hangingPunct="1">
              <a:spcAft>
                <a:spcPts val="0"/>
              </a:spcAft>
              <a:buFont typeface="Wingdings 2"/>
              <a:buNone/>
              <a:defRPr/>
            </a:pPr>
            <a:r>
              <a:rPr lang="en-US" sz="1800" dirty="0" smtClean="0">
                <a:solidFill>
                  <a:schemeClr val="bg1"/>
                </a:solidFill>
                <a:ea typeface="+mn-ea"/>
                <a:cs typeface="+mn-cs"/>
              </a:rPr>
              <a:t>Samuel Pepys, </a:t>
            </a:r>
            <a:r>
              <a:rPr lang="en-US" sz="1800" i="1" dirty="0" smtClean="0">
                <a:solidFill>
                  <a:schemeClr val="bg1"/>
                </a:solidFill>
                <a:ea typeface="+mn-ea"/>
                <a:cs typeface="+mn-cs"/>
              </a:rPr>
              <a:t>The Diary of Samuel Pepys</a:t>
            </a:r>
            <a:r>
              <a:rPr lang="en-US" sz="1800" dirty="0" smtClean="0">
                <a:solidFill>
                  <a:schemeClr val="bg1"/>
                </a:solidFill>
                <a:ea typeface="+mn-ea"/>
                <a:cs typeface="+mn-cs"/>
              </a:rPr>
              <a:t>, eds. Robert Latham and William Matthews (Berkeley: University of California Press, 1972).</a:t>
            </a:r>
          </a:p>
          <a:p>
            <a:pPr eaLnBrk="1" fontAlgn="auto" hangingPunct="1">
              <a:spcAft>
                <a:spcPts val="0"/>
              </a:spcAft>
              <a:buFont typeface="Wingdings 2"/>
              <a:buNone/>
              <a:defRPr/>
            </a:pPr>
            <a:endParaRPr lang="en-US" dirty="0">
              <a:ea typeface="+mn-ea"/>
              <a:cs typeface="+mn-cs"/>
            </a:endParaRPr>
          </a:p>
        </p:txBody>
      </p:sp>
      <p:sp>
        <p:nvSpPr>
          <p:cNvPr id="4" name="TextBox 3"/>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10000"/>
          </a:bodyPr>
          <a:lstStyle/>
          <a:p>
            <a:r>
              <a:rPr lang="en-US" dirty="0" smtClean="0">
                <a:solidFill>
                  <a:srgbClr val="000000"/>
                </a:solidFill>
              </a:rPr>
              <a:t>https://</a:t>
            </a:r>
            <a:r>
              <a:rPr lang="en-US" dirty="0" err="1" smtClean="0">
                <a:solidFill>
                  <a:srgbClr val="000000"/>
                </a:solidFill>
              </a:rPr>
              <a:t>github.com/jmotis/billsofmortality</a:t>
            </a:r>
            <a:endParaRPr lang="en-US" dirty="0" smtClean="0">
              <a:solidFill>
                <a:srgbClr val="000000"/>
              </a:solidFill>
            </a:endParaRPr>
          </a:p>
          <a:p>
            <a:endParaRPr lang="en-US" dirty="0" smtClean="0">
              <a:solidFill>
                <a:srgbClr val="000000"/>
              </a:solidFill>
            </a:endParaRPr>
          </a:p>
          <a:p>
            <a:r>
              <a:rPr lang="en-US" dirty="0" smtClean="0">
                <a:solidFill>
                  <a:srgbClr val="000000"/>
                </a:solidFill>
              </a:rPr>
              <a:t>first phase</a:t>
            </a:r>
          </a:p>
          <a:p>
            <a:pPr lvl="1"/>
            <a:r>
              <a:rPr lang="en-US" dirty="0" smtClean="0">
                <a:solidFill>
                  <a:srgbClr val="000000"/>
                </a:solidFill>
              </a:rPr>
              <a:t>database construction code</a:t>
            </a:r>
          </a:p>
          <a:p>
            <a:pPr lvl="1"/>
            <a:r>
              <a:rPr lang="en-US" dirty="0" smtClean="0">
                <a:solidFill>
                  <a:srgbClr val="000000"/>
                </a:solidFill>
              </a:rPr>
              <a:t>initial subset of transcribed bills (annuals, ~10 years)</a:t>
            </a:r>
          </a:p>
          <a:p>
            <a:r>
              <a:rPr lang="en-US" dirty="0" smtClean="0">
                <a:solidFill>
                  <a:srgbClr val="000000"/>
                </a:solidFill>
              </a:rPr>
              <a:t>second phase</a:t>
            </a:r>
          </a:p>
          <a:p>
            <a:pPr lvl="1"/>
            <a:r>
              <a:rPr lang="en-US" dirty="0" smtClean="0">
                <a:solidFill>
                  <a:srgbClr val="000000"/>
                </a:solidFill>
              </a:rPr>
              <a:t>shape files for parishes over time</a:t>
            </a:r>
          </a:p>
          <a:p>
            <a:pPr lvl="1"/>
            <a:r>
              <a:rPr lang="en-US" dirty="0" smtClean="0">
                <a:solidFill>
                  <a:srgbClr val="000000"/>
                </a:solidFill>
              </a:rPr>
              <a:t>network node/edge tables for mortality over time</a:t>
            </a:r>
          </a:p>
          <a:p>
            <a:r>
              <a:rPr lang="en-US" dirty="0" smtClean="0">
                <a:solidFill>
                  <a:srgbClr val="000000"/>
                </a:solidFill>
              </a:rPr>
              <a:t>third phase</a:t>
            </a:r>
          </a:p>
          <a:p>
            <a:pPr marL="640080" lvl="2">
              <a:spcBef>
                <a:spcPts val="600"/>
              </a:spcBef>
              <a:buClr>
                <a:schemeClr val="accent2"/>
              </a:buClr>
            </a:pPr>
            <a:r>
              <a:rPr lang="en-US" sz="2378" dirty="0" smtClean="0">
                <a:solidFill>
                  <a:srgbClr val="000000"/>
                </a:solidFill>
              </a:rPr>
              <a:t>more subsets of transcribed bills (~10 years at a time)</a:t>
            </a:r>
          </a:p>
          <a:p>
            <a:r>
              <a:rPr lang="en-US" dirty="0" smtClean="0">
                <a:solidFill>
                  <a:srgbClr val="000000"/>
                </a:solidFill>
              </a:rPr>
              <a:t>fourth phase</a:t>
            </a:r>
          </a:p>
          <a:p>
            <a:pPr lvl="1"/>
            <a:r>
              <a:rPr lang="en-US" dirty="0" smtClean="0">
                <a:solidFill>
                  <a:srgbClr val="000000"/>
                </a:solidFill>
              </a:rPr>
              <a:t>graphical user interface for interacting with database</a:t>
            </a:r>
            <a:endParaRPr lang="en-US" dirty="0">
              <a:solidFill>
                <a:srgbClr val="000000"/>
              </a:solidFill>
            </a:endParaRPr>
          </a:p>
        </p:txBody>
      </p:sp>
      <p:sp>
        <p:nvSpPr>
          <p:cNvPr id="5" name="Title 4"/>
          <p:cNvSpPr>
            <a:spLocks noGrp="1"/>
          </p:cNvSpPr>
          <p:nvPr>
            <p:ph type="title"/>
          </p:nvPr>
        </p:nvSpPr>
        <p:spPr/>
        <p:txBody>
          <a:bodyPr/>
          <a:lstStyle/>
          <a:p>
            <a:pPr algn="ctr"/>
            <a:r>
              <a:rPr lang="en-US" dirty="0" smtClean="0">
                <a:solidFill>
                  <a:srgbClr val="000000"/>
                </a:solidFill>
              </a:rPr>
              <a:t>The Future of </a:t>
            </a:r>
            <a:r>
              <a:rPr lang="en-US" i="1" dirty="0" smtClean="0">
                <a:solidFill>
                  <a:srgbClr val="000000"/>
                </a:solidFill>
              </a:rPr>
              <a:t>Death by Numbers</a:t>
            </a:r>
            <a:endParaRPr lang="en-US" i="1" dirty="0">
              <a:solidFill>
                <a:srgbClr val="000000"/>
              </a:solidFill>
            </a:endParaRPr>
          </a:p>
        </p:txBody>
      </p:sp>
      <p:sp>
        <p:nvSpPr>
          <p:cNvPr id="7" name="TextBox 6"/>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3" name="Content Placeholder 22" descr="fetchimage.gif"/>
          <p:cNvPicPr>
            <a:picLocks noGrp="1" noChangeAspect="1"/>
          </p:cNvPicPr>
          <p:nvPr>
            <p:ph idx="1"/>
          </p:nvPr>
        </p:nvPicPr>
        <p:blipFill>
          <a:blip r:embed="rId2"/>
          <a:srcRect l="-19731" r="-19731"/>
          <a:stretch>
            <a:fillRect/>
          </a:stretch>
        </p:blipFill>
        <p:spPr/>
      </p:pic>
      <p:sp>
        <p:nvSpPr>
          <p:cNvPr id="19" name="Title 18"/>
          <p:cNvSpPr>
            <a:spLocks noGrp="1"/>
          </p:cNvSpPr>
          <p:nvPr>
            <p:ph type="title"/>
          </p:nvPr>
        </p:nvSpPr>
        <p:spPr/>
        <p:txBody>
          <a:bodyPr>
            <a:noAutofit/>
          </a:bodyPr>
          <a:lstStyle/>
          <a:p>
            <a:pPr algn="ctr"/>
            <a:r>
              <a:rPr lang="en-US" sz="3300" dirty="0" smtClean="0">
                <a:solidFill>
                  <a:srgbClr val="000000"/>
                </a:solidFill>
              </a:rPr>
              <a:t>Our understandings reach not that thing… yet!</a:t>
            </a:r>
            <a:endParaRPr lang="en-US" sz="3300" dirty="0">
              <a:solidFill>
                <a:srgbClr val="000000"/>
              </a:solidFill>
            </a:endParaRPr>
          </a:p>
        </p:txBody>
      </p:sp>
      <p:sp>
        <p:nvSpPr>
          <p:cNvPr id="24" name="TextBox 23"/>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Bubonic Plague</a:t>
            </a:r>
            <a:endParaRPr lang="en-US" dirty="0">
              <a:solidFill>
                <a:schemeClr val="bg1"/>
              </a:solidFill>
            </a:endParaRPr>
          </a:p>
        </p:txBody>
      </p:sp>
      <p:pic>
        <p:nvPicPr>
          <p:cNvPr id="7" name="Content Placeholder 6" descr="Yersinia_pestis_fluorescent.jpeg"/>
          <p:cNvPicPr>
            <a:picLocks noGrp="1" noChangeAspect="1"/>
          </p:cNvPicPr>
          <p:nvPr>
            <p:ph sz="half" idx="1"/>
          </p:nvPr>
        </p:nvPicPr>
        <p:blipFill>
          <a:blip r:embed="rId2"/>
          <a:srcRect t="-6962" b="-6962"/>
          <a:stretch>
            <a:fillRect/>
          </a:stretch>
        </p:blipFill>
        <p:spPr/>
      </p:pic>
      <p:pic>
        <p:nvPicPr>
          <p:cNvPr id="8" name="Content Placeholder 7" descr="Great_plague_of_london-1665.jpg"/>
          <p:cNvPicPr>
            <a:picLocks noGrp="1" noChangeAspect="1"/>
          </p:cNvPicPr>
          <p:nvPr>
            <p:ph sz="half" idx="2"/>
          </p:nvPr>
        </p:nvPicPr>
        <p:blipFill>
          <a:blip r:embed="rId3"/>
          <a:srcRect l="-11799" r="-11799"/>
          <a:stretch>
            <a:fillRect/>
          </a:stretch>
        </p:blipFill>
        <p:spPr>
          <a:xfrm>
            <a:off x="4648200" y="1231197"/>
            <a:ext cx="4059936" cy="4572000"/>
          </a:xfrm>
        </p:spPr>
      </p:pic>
      <p:sp>
        <p:nvSpPr>
          <p:cNvPr id="4" name="TextBox 3"/>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eaLnBrk="1" fontAlgn="auto" hangingPunct="1">
              <a:spcAft>
                <a:spcPts val="0"/>
              </a:spcAft>
              <a:defRPr/>
            </a:pPr>
            <a:r>
              <a:rPr dirty="0" smtClean="0">
                <a:solidFill>
                  <a:srgbClr val="000000"/>
                </a:solidFill>
                <a:ea typeface="+mj-ea"/>
                <a:cs typeface="+mj-cs"/>
              </a:rPr>
              <a:t>Plague in 17</a:t>
            </a:r>
            <a:r>
              <a:rPr baseline="30000" dirty="0" smtClean="0">
                <a:solidFill>
                  <a:srgbClr val="000000"/>
                </a:solidFill>
                <a:ea typeface="+mj-ea"/>
                <a:cs typeface="+mj-cs"/>
              </a:rPr>
              <a:t>th</a:t>
            </a:r>
            <a:r>
              <a:rPr dirty="0" smtClean="0">
                <a:solidFill>
                  <a:srgbClr val="000000"/>
                </a:solidFill>
                <a:ea typeface="+mj-ea"/>
                <a:cs typeface="+mj-cs"/>
              </a:rPr>
              <a:t>–Century London</a:t>
            </a:r>
            <a:endParaRPr dirty="0">
              <a:solidFill>
                <a:srgbClr val="000000"/>
              </a:solidFill>
              <a:ea typeface="+mj-ea"/>
              <a:cs typeface="+mj-cs"/>
            </a:endParaRPr>
          </a:p>
        </p:txBody>
      </p:sp>
      <p:sp>
        <p:nvSpPr>
          <p:cNvPr id="16387" name="Content Placeholder 5"/>
          <p:cNvSpPr>
            <a:spLocks noGrp="1"/>
          </p:cNvSpPr>
          <p:nvPr>
            <p:ph sz="half" idx="1"/>
          </p:nvPr>
        </p:nvSpPr>
        <p:spPr>
          <a:xfrm>
            <a:off x="1104900" y="1524000"/>
            <a:ext cx="3411538" cy="4572000"/>
          </a:xfrm>
        </p:spPr>
        <p:txBody>
          <a:bodyPr/>
          <a:lstStyle/>
          <a:p>
            <a:pPr eaLnBrk="1" hangingPunct="1">
              <a:buFont typeface="Wingdings 2" pitchFamily="-106" charset="2"/>
              <a:buNone/>
            </a:pPr>
            <a:endParaRPr lang="en-US" dirty="0" smtClean="0">
              <a:ea typeface="ＭＳ Ｐゴシック" pitchFamily="-106" charset="-128"/>
              <a:cs typeface="ＭＳ Ｐゴシック" pitchFamily="-106" charset="-128"/>
            </a:endParaRPr>
          </a:p>
          <a:p>
            <a:pPr eaLnBrk="1" hangingPunct="1">
              <a:buFont typeface="Wingdings 2" pitchFamily="-106" charset="2"/>
              <a:buNone/>
            </a:pPr>
            <a:r>
              <a:rPr lang="en-US" dirty="0" smtClean="0">
                <a:solidFill>
                  <a:schemeClr val="bg1"/>
                </a:solidFill>
                <a:ea typeface="ＭＳ Ｐゴシック" pitchFamily="-106" charset="-128"/>
                <a:cs typeface="ＭＳ Ｐゴシック" pitchFamily="-106" charset="-128"/>
              </a:rPr>
              <a:t>Major Outbreaks</a:t>
            </a:r>
          </a:p>
          <a:p>
            <a:pPr eaLnBrk="1" hangingPunct="1">
              <a:buFont typeface="Wingdings 2" pitchFamily="-106" charset="2"/>
              <a:buNone/>
            </a:pPr>
            <a:endParaRPr lang="en-US" dirty="0" smtClean="0">
              <a:solidFill>
                <a:schemeClr val="bg1"/>
              </a:solidFill>
              <a:ea typeface="ＭＳ Ｐゴシック" pitchFamily="-106" charset="-128"/>
              <a:cs typeface="ＭＳ Ｐゴシック" pitchFamily="-106" charset="-128"/>
            </a:endParaRPr>
          </a:p>
          <a:p>
            <a:pPr eaLnBrk="1" hangingPunct="1"/>
            <a:r>
              <a:rPr lang="en-US" dirty="0" smtClean="0">
                <a:solidFill>
                  <a:schemeClr val="bg1"/>
                </a:solidFill>
                <a:ea typeface="ＭＳ Ｐゴシック" pitchFamily="-106" charset="-128"/>
                <a:cs typeface="ＭＳ Ｐゴシック" pitchFamily="-106" charset="-128"/>
              </a:rPr>
              <a:t>1603-11</a:t>
            </a:r>
          </a:p>
          <a:p>
            <a:pPr eaLnBrk="1" hangingPunct="1"/>
            <a:r>
              <a:rPr lang="en-US" dirty="0" smtClean="0">
                <a:solidFill>
                  <a:schemeClr val="bg1"/>
                </a:solidFill>
                <a:ea typeface="ＭＳ Ｐゴシック" pitchFamily="-106" charset="-128"/>
                <a:cs typeface="ＭＳ Ｐゴシック" pitchFamily="-106" charset="-128"/>
              </a:rPr>
              <a:t>1625-26</a:t>
            </a:r>
          </a:p>
          <a:p>
            <a:pPr eaLnBrk="1" hangingPunct="1"/>
            <a:r>
              <a:rPr lang="en-US" dirty="0" smtClean="0">
                <a:solidFill>
                  <a:schemeClr val="bg1"/>
                </a:solidFill>
                <a:ea typeface="ＭＳ Ｐゴシック" pitchFamily="-106" charset="-128"/>
                <a:cs typeface="ＭＳ Ｐゴシック" pitchFamily="-106" charset="-128"/>
              </a:rPr>
              <a:t>1636-48</a:t>
            </a:r>
          </a:p>
          <a:p>
            <a:pPr eaLnBrk="1" hangingPunct="1"/>
            <a:r>
              <a:rPr lang="en-US" dirty="0" smtClean="0">
                <a:solidFill>
                  <a:schemeClr val="bg1"/>
                </a:solidFill>
                <a:ea typeface="ＭＳ Ｐゴシック" pitchFamily="-106" charset="-128"/>
                <a:cs typeface="ＭＳ Ｐゴシック" pitchFamily="-106" charset="-128"/>
              </a:rPr>
              <a:t>1665-6(ish)</a:t>
            </a:r>
          </a:p>
        </p:txBody>
      </p:sp>
      <p:sp>
        <p:nvSpPr>
          <p:cNvPr id="7" name="Content Placeholder 6"/>
          <p:cNvSpPr>
            <a:spLocks noGrp="1"/>
          </p:cNvSpPr>
          <p:nvPr>
            <p:ph sz="half" idx="2"/>
          </p:nvPr>
        </p:nvSpPr>
        <p:spPr>
          <a:xfrm>
            <a:off x="4648200" y="1524000"/>
            <a:ext cx="4059238" cy="4572000"/>
          </a:xfrm>
        </p:spPr>
        <p:txBody>
          <a:bodyPr>
            <a:normAutofit/>
          </a:bodyPr>
          <a:lstStyle/>
          <a:p>
            <a:pPr marL="274320" indent="-274320" eaLnBrk="1" fontAlgn="auto" hangingPunct="1">
              <a:spcAft>
                <a:spcPts val="0"/>
              </a:spcAft>
              <a:buFont typeface="Wingdings 2"/>
              <a:buChar char=""/>
              <a:defRPr/>
            </a:pPr>
            <a:endParaRPr lang="en-US" dirty="0" smtClean="0">
              <a:ea typeface="+mn-ea"/>
              <a:cs typeface="+mn-cs"/>
            </a:endParaRPr>
          </a:p>
          <a:p>
            <a:pPr marL="274320" indent="-274320" eaLnBrk="1" fontAlgn="auto" hangingPunct="1">
              <a:spcAft>
                <a:spcPts val="0"/>
              </a:spcAft>
              <a:buFont typeface="Wingdings 2"/>
              <a:buNone/>
              <a:defRPr/>
            </a:pPr>
            <a:r>
              <a:rPr lang="en-US" dirty="0" smtClean="0">
                <a:solidFill>
                  <a:schemeClr val="bg1"/>
                </a:solidFill>
                <a:ea typeface="+mn-ea"/>
                <a:cs typeface="+mn-cs"/>
              </a:rPr>
              <a:t>Highest Mortality Years</a:t>
            </a:r>
          </a:p>
          <a:p>
            <a:pPr marL="274320" indent="-274320" eaLnBrk="1" fontAlgn="auto" hangingPunct="1">
              <a:spcAft>
                <a:spcPts val="0"/>
              </a:spcAft>
              <a:buFont typeface="Wingdings 2"/>
              <a:buNone/>
              <a:defRPr/>
            </a:pPr>
            <a:endParaRPr lang="en-US" dirty="0" smtClean="0">
              <a:solidFill>
                <a:schemeClr val="bg1"/>
              </a:solidFill>
              <a:ea typeface="+mn-ea"/>
              <a:cs typeface="+mn-cs"/>
            </a:endParaRPr>
          </a:p>
          <a:p>
            <a:pPr marL="274320" indent="-274320" eaLnBrk="1" fontAlgn="auto" hangingPunct="1">
              <a:spcAft>
                <a:spcPts val="0"/>
              </a:spcAft>
              <a:buFont typeface="Wingdings 2"/>
              <a:buChar char=""/>
              <a:defRPr/>
            </a:pPr>
            <a:r>
              <a:rPr lang="en-US" dirty="0" smtClean="0">
                <a:solidFill>
                  <a:schemeClr val="bg1"/>
                </a:solidFill>
                <a:ea typeface="+mn-ea"/>
                <a:cs typeface="+mn-cs"/>
              </a:rPr>
              <a:t>1603: 25,045</a:t>
            </a:r>
          </a:p>
          <a:p>
            <a:pPr marL="274320" indent="-274320" eaLnBrk="1" fontAlgn="auto" hangingPunct="1">
              <a:spcAft>
                <a:spcPts val="0"/>
              </a:spcAft>
              <a:buFont typeface="Wingdings 2"/>
              <a:buChar char=""/>
              <a:defRPr/>
            </a:pPr>
            <a:r>
              <a:rPr lang="en-US" dirty="0" smtClean="0">
                <a:solidFill>
                  <a:schemeClr val="bg1"/>
                </a:solidFill>
                <a:ea typeface="+mn-ea"/>
                <a:cs typeface="+mn-cs"/>
              </a:rPr>
              <a:t>1625: 26,350</a:t>
            </a:r>
          </a:p>
          <a:p>
            <a:pPr marL="274320" indent="-274320" eaLnBrk="1" fontAlgn="auto" hangingPunct="1">
              <a:spcAft>
                <a:spcPts val="0"/>
              </a:spcAft>
              <a:buFont typeface="Wingdings 2"/>
              <a:buChar char=""/>
              <a:defRPr/>
            </a:pPr>
            <a:r>
              <a:rPr lang="en-US" dirty="0" smtClean="0">
                <a:solidFill>
                  <a:schemeClr val="bg1"/>
                </a:solidFill>
                <a:ea typeface="+mn-ea"/>
                <a:cs typeface="+mn-cs"/>
              </a:rPr>
              <a:t>1636: 10,400</a:t>
            </a:r>
          </a:p>
          <a:p>
            <a:pPr marL="274320" indent="-274320" eaLnBrk="1" fontAlgn="auto" hangingPunct="1">
              <a:spcAft>
                <a:spcPts val="0"/>
              </a:spcAft>
              <a:buFont typeface="Wingdings 2"/>
              <a:buChar char=""/>
              <a:defRPr/>
            </a:pPr>
            <a:r>
              <a:rPr lang="en-US" dirty="0" smtClean="0">
                <a:solidFill>
                  <a:schemeClr val="bg1"/>
                </a:solidFill>
                <a:ea typeface="+mn-ea"/>
                <a:cs typeface="+mn-cs"/>
              </a:rPr>
              <a:t>1665: 55,797</a:t>
            </a:r>
          </a:p>
          <a:p>
            <a:pPr marL="274320" indent="-274320" eaLnBrk="1" fontAlgn="auto" hangingPunct="1">
              <a:spcAft>
                <a:spcPts val="0"/>
              </a:spcAft>
              <a:buFont typeface="Wingdings 2"/>
              <a:buChar char=""/>
              <a:defRPr/>
            </a:pPr>
            <a:endParaRPr lang="en-US" dirty="0" smtClean="0">
              <a:solidFill>
                <a:schemeClr val="bg1"/>
              </a:solidFill>
              <a:ea typeface="+mn-ea"/>
              <a:cs typeface="+mn-cs"/>
            </a:endParaRPr>
          </a:p>
        </p:txBody>
      </p:sp>
      <p:sp>
        <p:nvSpPr>
          <p:cNvPr id="6" name="TextBox 5"/>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Content Placeholder 5" descr="015188.jpg"/>
          <p:cNvPicPr>
            <a:picLocks noGrp="1" noChangeAspect="1"/>
          </p:cNvPicPr>
          <p:nvPr>
            <p:ph idx="1"/>
          </p:nvPr>
        </p:nvPicPr>
        <p:blipFill>
          <a:blip r:embed="rId2"/>
          <a:srcRect l="-11289" r="-11289"/>
          <a:stretch>
            <a:fillRect/>
          </a:stretch>
        </p:blipFill>
        <p:spPr>
          <a:xfrm>
            <a:off x="457200" y="1412918"/>
            <a:ext cx="8229600" cy="4572000"/>
          </a:xfrm>
        </p:spPr>
      </p:pic>
      <p:sp>
        <p:nvSpPr>
          <p:cNvPr id="2" name="Title 1"/>
          <p:cNvSpPr>
            <a:spLocks noGrp="1"/>
          </p:cNvSpPr>
          <p:nvPr>
            <p:ph type="title"/>
          </p:nvPr>
        </p:nvSpPr>
        <p:spPr>
          <a:xfrm>
            <a:off x="0" y="152400"/>
            <a:ext cx="9143999" cy="1219200"/>
          </a:xfrm>
        </p:spPr>
        <p:txBody>
          <a:bodyPr>
            <a:normAutofit fontScale="90000"/>
          </a:bodyPr>
          <a:lstStyle/>
          <a:p>
            <a:pPr algn="ctr"/>
            <a:r>
              <a:rPr lang="en-US" dirty="0" smtClean="0">
                <a:solidFill>
                  <a:schemeClr val="bg1"/>
                </a:solidFill>
              </a:rPr>
              <a:t>London Record-Keeping in the 16</a:t>
            </a:r>
            <a:r>
              <a:rPr lang="en-US" baseline="30000" dirty="0" smtClean="0">
                <a:solidFill>
                  <a:schemeClr val="bg1"/>
                </a:solidFill>
              </a:rPr>
              <a:t>th</a:t>
            </a:r>
            <a:r>
              <a:rPr lang="en-US" dirty="0" smtClean="0">
                <a:solidFill>
                  <a:schemeClr val="bg1"/>
                </a:solidFill>
              </a:rPr>
              <a:t> Century</a:t>
            </a:r>
            <a:endParaRPr lang="en-US" dirty="0">
              <a:solidFill>
                <a:schemeClr val="bg1"/>
              </a:solidFill>
            </a:endParaRPr>
          </a:p>
        </p:txBody>
      </p:sp>
      <p:sp>
        <p:nvSpPr>
          <p:cNvPr id="7" name="TextBox 6"/>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Reporting to the Monarch</a:t>
            </a:r>
            <a:endParaRPr lang="en-US" dirty="0">
              <a:solidFill>
                <a:schemeClr val="bg1"/>
              </a:solidFill>
            </a:endParaRPr>
          </a:p>
        </p:txBody>
      </p:sp>
      <p:sp>
        <p:nvSpPr>
          <p:cNvPr id="8" name="Content Placeholder 7"/>
          <p:cNvSpPr>
            <a:spLocks noGrp="1"/>
          </p:cNvSpPr>
          <p:nvPr>
            <p:ph sz="half" idx="1"/>
          </p:nvPr>
        </p:nvSpPr>
        <p:spPr/>
        <p:txBody>
          <a:bodyPr/>
          <a:lstStyle/>
          <a:p>
            <a:endParaRPr lang="en-US" dirty="0" smtClean="0">
              <a:solidFill>
                <a:schemeClr val="bg1"/>
              </a:solidFill>
            </a:endParaRPr>
          </a:p>
          <a:p>
            <a:r>
              <a:rPr lang="en-US" dirty="0" smtClean="0">
                <a:solidFill>
                  <a:schemeClr val="bg1"/>
                </a:solidFill>
              </a:rPr>
              <a:t>each of London’s parish clerks submitted weekly death tolls, </a:t>
            </a:r>
            <a:r>
              <a:rPr lang="en-US" i="1" dirty="0" smtClean="0">
                <a:solidFill>
                  <a:schemeClr val="bg1"/>
                </a:solidFill>
              </a:rPr>
              <a:t>with cause of death</a:t>
            </a:r>
            <a:r>
              <a:rPr lang="en-US" dirty="0" smtClean="0">
                <a:solidFill>
                  <a:schemeClr val="bg1"/>
                </a:solidFill>
              </a:rPr>
              <a:t>, to Company</a:t>
            </a:r>
          </a:p>
          <a:p>
            <a:r>
              <a:rPr lang="en-US" dirty="0" smtClean="0">
                <a:solidFill>
                  <a:schemeClr val="bg1"/>
                </a:solidFill>
              </a:rPr>
              <a:t>information compiled into a single document</a:t>
            </a:r>
          </a:p>
          <a:p>
            <a:r>
              <a:rPr lang="en-US" dirty="0" smtClean="0">
                <a:solidFill>
                  <a:schemeClr val="bg1"/>
                </a:solidFill>
              </a:rPr>
              <a:t>presented weekly to the monarch (or servants)</a:t>
            </a:r>
          </a:p>
          <a:p>
            <a:r>
              <a:rPr lang="en-US" dirty="0" smtClean="0">
                <a:solidFill>
                  <a:schemeClr val="bg1"/>
                </a:solidFill>
              </a:rPr>
              <a:t>long, detailed reports</a:t>
            </a:r>
            <a:endParaRPr lang="en-US" dirty="0">
              <a:solidFill>
                <a:schemeClr val="bg1"/>
              </a:solidFill>
            </a:endParaRPr>
          </a:p>
        </p:txBody>
      </p:sp>
      <p:pic>
        <p:nvPicPr>
          <p:cNvPr id="9" name="Content Placeholder 4" descr="IMG_2938.JPG"/>
          <p:cNvPicPr>
            <a:picLocks noGrp="1" noChangeAspect="1"/>
          </p:cNvPicPr>
          <p:nvPr>
            <p:ph sz="half" idx="2"/>
          </p:nvPr>
        </p:nvPicPr>
        <p:blipFill>
          <a:blip r:embed="rId2"/>
          <a:srcRect l="-9190" r="-9190"/>
          <a:stretch>
            <a:fillRect/>
          </a:stretch>
        </p:blipFill>
        <p:spPr/>
      </p:pic>
      <p:sp>
        <p:nvSpPr>
          <p:cNvPr id="10" name="TextBox 9"/>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eaLnBrk="1" fontAlgn="auto" hangingPunct="1">
              <a:spcAft>
                <a:spcPts val="0"/>
              </a:spcAft>
              <a:defRPr/>
            </a:pPr>
            <a:r>
              <a:rPr dirty="0" smtClean="0">
                <a:solidFill>
                  <a:srgbClr val="000000"/>
                </a:solidFill>
              </a:rPr>
              <a:t>Weekly London Bill of Mortality, 1603 Epidemic</a:t>
            </a:r>
            <a:endParaRPr dirty="0">
              <a:solidFill>
                <a:srgbClr val="000000"/>
              </a:solidFill>
            </a:endParaRPr>
          </a:p>
        </p:txBody>
      </p:sp>
      <p:pic>
        <p:nvPicPr>
          <p:cNvPr id="9" name="Picture Placeholder 8" descr="OrdinaryBillofMortality.jpg"/>
          <p:cNvPicPr>
            <a:picLocks noGrp="1" noChangeAspect="1"/>
          </p:cNvPicPr>
          <p:nvPr>
            <p:ph type="pic" idx="1"/>
          </p:nvPr>
        </p:nvPicPr>
        <p:blipFill>
          <a:blip r:embed="rId2"/>
          <a:srcRect l="-28705" r="-28705"/>
          <a:stretch>
            <a:fillRect/>
          </a:stretch>
        </p:blipFill>
        <p:spPr>
          <a:xfrm>
            <a:off x="457200" y="304800"/>
            <a:ext cx="6019800" cy="6235700"/>
          </a:xfrm>
        </p:spPr>
      </p:pic>
      <p:sp>
        <p:nvSpPr>
          <p:cNvPr id="8" name="Text Placeholder 7"/>
          <p:cNvSpPr>
            <a:spLocks noGrp="1"/>
          </p:cNvSpPr>
          <p:nvPr>
            <p:ph type="body" sz="half" idx="2"/>
          </p:nvPr>
        </p:nvSpPr>
        <p:spPr/>
        <p:txBody>
          <a:bodyPr>
            <a:normAutofit lnSpcReduction="10000"/>
          </a:bodyPr>
          <a:lstStyle/>
          <a:p>
            <a:pPr eaLnBrk="1" fontAlgn="auto" hangingPunct="1">
              <a:defRPr/>
            </a:pPr>
            <a:r>
              <a:rPr lang="en-US" dirty="0" smtClean="0">
                <a:solidFill>
                  <a:srgbClr val="000000"/>
                </a:solidFill>
                <a:ea typeface="+mn-ea"/>
                <a:cs typeface="+mn-cs"/>
              </a:rPr>
              <a:t>including:</a:t>
            </a:r>
          </a:p>
          <a:p>
            <a:pPr eaLnBrk="1" fontAlgn="auto" hangingPunct="1">
              <a:buFont typeface="Arial"/>
              <a:buChar char="•"/>
              <a:defRPr/>
            </a:pPr>
            <a:r>
              <a:rPr lang="en-US" dirty="0" smtClean="0">
                <a:solidFill>
                  <a:srgbClr val="000000"/>
                </a:solidFill>
                <a:ea typeface="+mn-ea"/>
                <a:cs typeface="+mn-cs"/>
              </a:rPr>
              <a:t> parish-by-parish breakdown of deaths</a:t>
            </a:r>
          </a:p>
          <a:p>
            <a:pPr eaLnBrk="1" fontAlgn="auto" hangingPunct="1">
              <a:buFont typeface="Arial"/>
              <a:buChar char="•"/>
              <a:defRPr/>
            </a:pPr>
            <a:r>
              <a:rPr lang="en-US" dirty="0" smtClean="0">
                <a:solidFill>
                  <a:srgbClr val="000000"/>
                </a:solidFill>
                <a:ea typeface="+mn-ea"/>
                <a:cs typeface="+mn-cs"/>
              </a:rPr>
              <a:t> total deaths vs. plague deaths</a:t>
            </a:r>
          </a:p>
          <a:p>
            <a:pPr eaLnBrk="1" fontAlgn="auto" hangingPunct="1">
              <a:buFont typeface="Arial"/>
              <a:buChar char="•"/>
              <a:defRPr/>
            </a:pPr>
            <a:r>
              <a:rPr lang="en-US" dirty="0" smtClean="0">
                <a:solidFill>
                  <a:srgbClr val="000000"/>
                </a:solidFill>
                <a:ea typeface="+mn-ea"/>
                <a:cs typeface="+mn-cs"/>
              </a:rPr>
              <a:t> sum total of all parish deaths</a:t>
            </a:r>
          </a:p>
          <a:p>
            <a:pPr eaLnBrk="1" fontAlgn="auto" hangingPunct="1">
              <a:buFont typeface="Arial"/>
              <a:buChar char="•"/>
              <a:defRPr/>
            </a:pPr>
            <a:r>
              <a:rPr lang="en-US" dirty="0" smtClean="0">
                <a:solidFill>
                  <a:srgbClr val="000000"/>
                </a:solidFill>
                <a:ea typeface="+mn-ea"/>
                <a:cs typeface="+mn-cs"/>
              </a:rPr>
              <a:t> sum totals from previous weekly Bills</a:t>
            </a:r>
          </a:p>
          <a:p>
            <a:pPr eaLnBrk="1" fontAlgn="auto" hangingPunct="1">
              <a:buFont typeface="Arial"/>
              <a:buChar char="•"/>
              <a:defRPr/>
            </a:pPr>
            <a:r>
              <a:rPr lang="en-US" dirty="0" smtClean="0">
                <a:solidFill>
                  <a:srgbClr val="000000"/>
                </a:solidFill>
                <a:ea typeface="+mn-ea"/>
                <a:cs typeface="+mn-cs"/>
              </a:rPr>
              <a:t> sum totals of all weekly Bills</a:t>
            </a:r>
            <a:endParaRPr lang="en-US" dirty="0">
              <a:solidFill>
                <a:srgbClr val="000000"/>
              </a:solidFill>
              <a:ea typeface="+mn-ea"/>
              <a:cs typeface="+mn-cs"/>
            </a:endParaRPr>
          </a:p>
        </p:txBody>
      </p:sp>
      <p:sp>
        <p:nvSpPr>
          <p:cNvPr id="5" name="TextBox 4"/>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dirty="0" smtClean="0">
                <a:solidFill>
                  <a:srgbClr val="000000"/>
                </a:solidFill>
              </a:rPr>
              <a:t>General London Bill of Mortality, non-plague year</a:t>
            </a:r>
            <a:endParaRPr dirty="0"/>
          </a:p>
        </p:txBody>
      </p:sp>
      <p:pic>
        <p:nvPicPr>
          <p:cNvPr id="5" name="Picture Placeholder 4" descr="YearEndBillofMortality.jpg"/>
          <p:cNvPicPr>
            <a:picLocks noGrp="1" noChangeAspect="1"/>
          </p:cNvPicPr>
          <p:nvPr>
            <p:ph type="pic" idx="1"/>
          </p:nvPr>
        </p:nvPicPr>
        <p:blipFill>
          <a:blip r:embed="rId3"/>
          <a:srcRect l="-22146" r="-22146"/>
          <a:stretch>
            <a:fillRect/>
          </a:stretch>
        </p:blipFill>
        <p:spPr>
          <a:xfrm>
            <a:off x="457200" y="292100"/>
            <a:ext cx="6019800" cy="6299200"/>
          </a:xfrm>
        </p:spPr>
      </p:pic>
      <p:sp>
        <p:nvSpPr>
          <p:cNvPr id="21508" name="Text Placeholder 3"/>
          <p:cNvSpPr>
            <a:spLocks noGrp="1"/>
          </p:cNvSpPr>
          <p:nvPr>
            <p:ph type="body" sz="half" idx="2"/>
          </p:nvPr>
        </p:nvSpPr>
        <p:spPr/>
        <p:txBody>
          <a:bodyPr/>
          <a:lstStyle/>
          <a:p>
            <a:pPr eaLnBrk="1" hangingPunct="1"/>
            <a:r>
              <a:rPr lang="en-US" smtClean="0">
                <a:solidFill>
                  <a:schemeClr val="bg1"/>
                </a:solidFill>
                <a:ea typeface="ＭＳ Ｐゴシック" pitchFamily="-106" charset="-128"/>
                <a:cs typeface="ＭＳ Ｐゴシック" pitchFamily="-106" charset="-128"/>
              </a:rPr>
              <a:t>includes:</a:t>
            </a:r>
          </a:p>
          <a:p>
            <a:pPr eaLnBrk="1" hangingPunct="1">
              <a:buFont typeface="Arial" pitchFamily="-106" charset="0"/>
              <a:buChar char="•"/>
            </a:pPr>
            <a:r>
              <a:rPr lang="en-US" smtClean="0">
                <a:solidFill>
                  <a:schemeClr val="bg1"/>
                </a:solidFill>
                <a:ea typeface="ＭＳ Ｐゴシック" pitchFamily="-106" charset="-128"/>
                <a:cs typeface="ＭＳ Ｐゴシック" pitchFamily="-106" charset="-128"/>
              </a:rPr>
              <a:t> parish-by-parish breakdown of deaths</a:t>
            </a:r>
          </a:p>
          <a:p>
            <a:pPr eaLnBrk="1" hangingPunct="1">
              <a:buFont typeface="Arial" pitchFamily="-106" charset="0"/>
              <a:buChar char="•"/>
            </a:pPr>
            <a:r>
              <a:rPr lang="en-US" smtClean="0">
                <a:solidFill>
                  <a:schemeClr val="bg1"/>
                </a:solidFill>
                <a:ea typeface="ＭＳ Ｐゴシック" pitchFamily="-106" charset="-128"/>
                <a:cs typeface="ＭＳ Ｐゴシック" pitchFamily="-106" charset="-128"/>
              </a:rPr>
              <a:t> total deaths vs. plague deaths</a:t>
            </a:r>
          </a:p>
          <a:p>
            <a:pPr eaLnBrk="1" hangingPunct="1">
              <a:buFont typeface="Arial" pitchFamily="-106" charset="0"/>
              <a:buChar char="•"/>
            </a:pPr>
            <a:r>
              <a:rPr lang="en-US" smtClean="0">
                <a:solidFill>
                  <a:schemeClr val="bg1"/>
                </a:solidFill>
                <a:ea typeface="ＭＳ Ｐゴシック" pitchFamily="-106" charset="-128"/>
                <a:cs typeface="ＭＳ Ｐゴシック" pitchFamily="-106" charset="-128"/>
              </a:rPr>
              <a:t> sum total of deaths</a:t>
            </a:r>
          </a:p>
          <a:p>
            <a:pPr eaLnBrk="1" hangingPunct="1">
              <a:buFont typeface="Arial" pitchFamily="-106" charset="0"/>
              <a:buChar char="•"/>
            </a:pPr>
            <a:r>
              <a:rPr lang="en-US" smtClean="0">
                <a:solidFill>
                  <a:schemeClr val="bg1"/>
                </a:solidFill>
                <a:ea typeface="ＭＳ Ｐゴシック" pitchFamily="-106" charset="-128"/>
                <a:cs typeface="ＭＳ Ｐゴシック" pitchFamily="-106" charset="-128"/>
              </a:rPr>
              <a:t> christenings and burials, subdivided by gender</a:t>
            </a:r>
          </a:p>
          <a:p>
            <a:pPr eaLnBrk="1" hangingPunct="1">
              <a:buFont typeface="Arial" pitchFamily="-106" charset="0"/>
              <a:buChar char="•"/>
            </a:pPr>
            <a:r>
              <a:rPr lang="en-US" smtClean="0">
                <a:solidFill>
                  <a:schemeClr val="bg1"/>
                </a:solidFill>
                <a:ea typeface="ＭＳ Ｐゴシック" pitchFamily="-106" charset="-128"/>
                <a:cs typeface="ＭＳ Ｐゴシック" pitchFamily="-106" charset="-128"/>
              </a:rPr>
              <a:t> causes of death</a:t>
            </a:r>
          </a:p>
          <a:p>
            <a:pPr eaLnBrk="1" hangingPunct="1">
              <a:buFont typeface="Arial" pitchFamily="-106" charset="0"/>
              <a:buChar char="•"/>
            </a:pPr>
            <a:endParaRPr lang="en-US">
              <a:ea typeface="ＭＳ Ｐゴシック" pitchFamily="-106" charset="-128"/>
              <a:cs typeface="ＭＳ Ｐゴシック" pitchFamily="-106" charset="-128"/>
            </a:endParaRPr>
          </a:p>
        </p:txBody>
      </p:sp>
      <p:sp>
        <p:nvSpPr>
          <p:cNvPr id="6" name="TextBox 5"/>
          <p:cNvSpPr txBox="1"/>
          <p:nvPr/>
        </p:nvSpPr>
        <p:spPr>
          <a:xfrm>
            <a:off x="7571710" y="5984918"/>
            <a:ext cx="983224" cy="369332"/>
          </a:xfrm>
          <a:prstGeom prst="rect">
            <a:avLst/>
          </a:prstGeom>
          <a:noFill/>
        </p:spPr>
        <p:txBody>
          <a:bodyPr wrap="none" rtlCol="0">
            <a:spAutoFit/>
          </a:bodyPr>
          <a:lstStyle/>
          <a:p>
            <a:r>
              <a:rPr lang="en-US" dirty="0" smtClean="0"/>
              <a:t>@jotis13</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Paper.thmx</Template>
  <TotalTime>532</TotalTime>
  <Words>843</Words>
  <Application>Microsoft Macintosh PowerPoint</Application>
  <PresentationFormat>On-screen Show (4:3)</PresentationFormat>
  <Paragraphs>107</Paragraphs>
  <Slides>26</Slides>
  <Notes>1</Notes>
  <HiddenSlides>0</HiddenSlides>
  <MMClips>0</MMClips>
  <ScaleCrop>false</ScaleCrop>
  <HeadingPairs>
    <vt:vector size="4" baseType="variant">
      <vt:variant>
        <vt:lpstr>Design Template</vt:lpstr>
      </vt:variant>
      <vt:variant>
        <vt:i4>1</vt:i4>
      </vt:variant>
      <vt:variant>
        <vt:lpstr>Slide Titles</vt:lpstr>
      </vt:variant>
      <vt:variant>
        <vt:i4>26</vt:i4>
      </vt:variant>
    </vt:vector>
  </HeadingPairs>
  <TitlesOfParts>
    <vt:vector size="27" baseType="lpstr">
      <vt:lpstr>Paper</vt:lpstr>
      <vt:lpstr>Death by Numbers Network Analysis and London’s Bills of Mortality</vt:lpstr>
      <vt:lpstr>November 5, 1665: “Up, and after being trimmed, by boate to the Cockepitt, where I heard the Duke of Albemarle’s chaplain make a simple sermon.  Among other things, reproaching the imperfection of humane learning, he cried – “All our physicians can’t tell what an ague is, and all our Arithmetique is not able to number the days of a man” – which, God knows, is not the fault of arithmetique but that our understandings reach not that thing.” </vt:lpstr>
      <vt:lpstr>Our understandings reach not that thing… yet!</vt:lpstr>
      <vt:lpstr>Bubonic Plague</vt:lpstr>
      <vt:lpstr>Plague in 17th–Century London</vt:lpstr>
      <vt:lpstr>London Record-Keeping in the 16th Century</vt:lpstr>
      <vt:lpstr>Reporting to the Monarch</vt:lpstr>
      <vt:lpstr>Weekly London Bill of Mortality, 1603 Epidemic</vt:lpstr>
      <vt:lpstr>General London Bill of Mortality, non-plague year</vt:lpstr>
      <vt:lpstr>“They haue beene and are very diligent in enquiring after the weekly Bils of mortality, and they that could first obtaine the Bill from their Parish Clarks haue acknowledged to be most beholden vnto them… if they haue found an increase of the number, haue they humbled themselues in Prayer, endeauouring to depart from their sinnes, &amp; to trauaile to this Towre-Royall, in the sequell, for safetie?  Surely, no, few or none haue so done: the increase happ’ly hath deiected them, made them murmure, and proiect to flee to their Country-houses here or there, and peraduenture to send beforehand their Wiues, Children, and Houshold-stuffe.” </vt:lpstr>
      <vt:lpstr>1636 Plague Broadside</vt:lpstr>
      <vt:lpstr>Standardizing the Weekly Bill</vt:lpstr>
      <vt:lpstr>Bills of Mortality in the Internet Age</vt:lpstr>
      <vt:lpstr>The Data</vt:lpstr>
      <vt:lpstr>The Database</vt:lpstr>
      <vt:lpstr>Sharing the Database</vt:lpstr>
      <vt:lpstr>Network Analysis</vt:lpstr>
      <vt:lpstr>The Network “Within the Bills”</vt:lpstr>
      <vt:lpstr>The “1665” Outbreak Begins</vt:lpstr>
      <vt:lpstr>Oddities in the City</vt:lpstr>
      <vt:lpstr>1665 and All That</vt:lpstr>
      <vt:lpstr>% of Overall Mortality From Plague First Week of 1666</vt:lpstr>
      <vt:lpstr>1666 and The Great Fire of London</vt:lpstr>
      <vt:lpstr>Post-Fire Changes in Plague Mortality</vt:lpstr>
      <vt:lpstr>November 20, 1666: “[T]hen to church, it being thanksgiving-day for the cessation of the plague; but, Lord! How the towne do say that it is hastened before the plague is quite over, there dying some people still.” [emphasis mine]   </vt:lpstr>
      <vt:lpstr>The Future of Death by Numbers</vt:lpstr>
    </vt:vector>
  </TitlesOfParts>
  <Company>University of Virginia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Death by Numbers</dc:title>
  <dc:creator>Jessica Otis</dc:creator>
  <cp:lastModifiedBy>Jessica Otis</cp:lastModifiedBy>
  <cp:revision>18</cp:revision>
  <dcterms:created xsi:type="dcterms:W3CDTF">2018-03-22T12:46:29Z</dcterms:created>
  <dcterms:modified xsi:type="dcterms:W3CDTF">2018-03-22T13:23:32Z</dcterms:modified>
</cp:coreProperties>
</file>